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sldIdLst>
    <p:sldId id="291" r:id="rId2"/>
    <p:sldId id="304" r:id="rId3"/>
    <p:sldId id="299" r:id="rId4"/>
    <p:sldId id="298" r:id="rId5"/>
    <p:sldId id="317" r:id="rId6"/>
    <p:sldId id="301" r:id="rId7"/>
    <p:sldId id="318" r:id="rId8"/>
    <p:sldId id="305" r:id="rId9"/>
    <p:sldId id="300" r:id="rId10"/>
    <p:sldId id="302" r:id="rId11"/>
    <p:sldId id="306" r:id="rId12"/>
    <p:sldId id="307" r:id="rId13"/>
    <p:sldId id="308" r:id="rId14"/>
    <p:sldId id="309" r:id="rId15"/>
    <p:sldId id="310" r:id="rId16"/>
    <p:sldId id="311" r:id="rId17"/>
    <p:sldId id="321" r:id="rId18"/>
    <p:sldId id="320" r:id="rId19"/>
    <p:sldId id="322" r:id="rId20"/>
    <p:sldId id="313" r:id="rId21"/>
    <p:sldId id="324" r:id="rId22"/>
    <p:sldId id="323" r:id="rId23"/>
    <p:sldId id="303" r:id="rId24"/>
  </p:sldIdLst>
  <p:sldSz cx="9144000" cy="6858000" type="screen4x3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1584">
          <p15:clr>
            <a:srgbClr val="A4A3A4"/>
          </p15:clr>
        </p15:guide>
        <p15:guide id="3" orient="horz" pos="1296">
          <p15:clr>
            <a:srgbClr val="A4A3A4"/>
          </p15:clr>
        </p15:guide>
        <p15:guide id="4" orient="horz" pos="1008">
          <p15:clr>
            <a:srgbClr val="A4A3A4"/>
          </p15:clr>
        </p15:guide>
        <p15:guide id="5" orient="horz" pos="1440">
          <p15:clr>
            <a:srgbClr val="A4A3A4"/>
          </p15:clr>
        </p15:guide>
        <p15:guide id="6" orient="horz" pos="1872">
          <p15:clr>
            <a:srgbClr val="A4A3A4"/>
          </p15:clr>
        </p15:guide>
        <p15:guide id="7" orient="horz" pos="1728">
          <p15:clr>
            <a:srgbClr val="A4A3A4"/>
          </p15:clr>
        </p15:guide>
        <p15:guide id="8" orient="horz" pos="1152">
          <p15:clr>
            <a:srgbClr val="A4A3A4"/>
          </p15:clr>
        </p15:guide>
        <p15:guide id="9" pos="2880">
          <p15:clr>
            <a:srgbClr val="A4A3A4"/>
          </p15:clr>
        </p15:guide>
        <p15:guide id="10" pos="1728">
          <p15:clr>
            <a:srgbClr val="A4A3A4"/>
          </p15:clr>
        </p15:guide>
        <p15:guide id="11" pos="721">
          <p15:clr>
            <a:srgbClr val="A4A3A4"/>
          </p15:clr>
        </p15:guide>
        <p15:guide id="12" pos="1144">
          <p15:clr>
            <a:srgbClr val="A4A3A4"/>
          </p15:clr>
        </p15:guide>
        <p15:guide id="13" pos="3455">
          <p15:clr>
            <a:srgbClr val="A4A3A4"/>
          </p15:clr>
        </p15:guide>
        <p15:guide id="14" pos="5184">
          <p15:clr>
            <a:srgbClr val="A4A3A4"/>
          </p15:clr>
        </p15:guide>
        <p15:guide id="15" pos="2305">
          <p15:clr>
            <a:srgbClr val="A4A3A4"/>
          </p15:clr>
        </p15:guide>
        <p15:guide id="16" pos="403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6426FAB-4704-B3B1-DA37-0C934750F7CC}" v="17" dt="2024-08-27T16:08:01.47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293"/>
    <p:restoredTop sz="94822"/>
  </p:normalViewPr>
  <p:slideViewPr>
    <p:cSldViewPr snapToObjects="1">
      <p:cViewPr varScale="1">
        <p:scale>
          <a:sx n="106" d="100"/>
          <a:sy n="106" d="100"/>
        </p:scale>
        <p:origin x="2224" y="168"/>
      </p:cViewPr>
      <p:guideLst>
        <p:guide orient="horz" pos="2160"/>
        <p:guide orient="horz" pos="1584"/>
        <p:guide orient="horz" pos="1296"/>
        <p:guide orient="horz" pos="1008"/>
        <p:guide orient="horz" pos="1440"/>
        <p:guide orient="horz" pos="1872"/>
        <p:guide orient="horz" pos="1728"/>
        <p:guide orient="horz" pos="1152"/>
        <p:guide pos="2880"/>
        <p:guide pos="1728"/>
        <p:guide pos="721"/>
        <p:guide pos="1144"/>
        <p:guide pos="3455"/>
        <p:guide pos="5184"/>
        <p:guide pos="2305"/>
        <p:guide pos="403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notesViewPr>
    <p:cSldViewPr snapToObjects="1">
      <p:cViewPr varScale="1">
        <p:scale>
          <a:sx n="100" d="100"/>
          <a:sy n="100" d="100"/>
        </p:scale>
        <p:origin x="-4288" y="-10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A672468-7759-E445-BB7A-89DC740BE91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7FD06B-5514-A248-8E08-5D47429CF349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B3615D70-3AFF-F347-B8CB-13BCB947EC32}" type="datetime1">
              <a:rPr lang="en-US" altLang="en-US"/>
              <a:pPr>
                <a:defRPr/>
              </a:pPr>
              <a:t>8/27/2024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989488B3-798A-6D49-861F-B95E54EC9D2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945E61D7-B0DF-D144-A29F-04B5E924D7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CA" noProof="0"/>
              <a:t>Click to edit Master text styles</a:t>
            </a:r>
          </a:p>
          <a:p>
            <a:pPr lvl="1"/>
            <a:r>
              <a:rPr lang="en-CA" noProof="0"/>
              <a:t>Second level</a:t>
            </a:r>
          </a:p>
          <a:p>
            <a:pPr lvl="2"/>
            <a:r>
              <a:rPr lang="en-CA" noProof="0"/>
              <a:t>Third level</a:t>
            </a:r>
          </a:p>
          <a:p>
            <a:pPr lvl="3"/>
            <a:r>
              <a:rPr lang="en-CA" noProof="0"/>
              <a:t>Fourth level</a:t>
            </a:r>
          </a:p>
          <a:p>
            <a:pPr lvl="4"/>
            <a:r>
              <a:rPr lang="en-CA" noProof="0"/>
              <a:t>Fifth level</a:t>
            </a:r>
            <a:endParaRPr lang="en-US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F5414B-FCCB-C640-9DB3-1E7BA5572DC2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AA625B-E5FF-DB4C-9EF2-91161FB964E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6229C42F-7643-D142-9365-520E489E667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ＭＳ Ｐゴシック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ＭＳ Ｐゴシック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ＭＳ Ｐゴシック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ＭＳ Ｐゴシック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ＭＳ Ｐゴシック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Slide Image Placeholder 1">
            <a:extLst>
              <a:ext uri="{FF2B5EF4-FFF2-40B4-BE49-F238E27FC236}">
                <a16:creationId xmlns:a16="http://schemas.microsoft.com/office/drawing/2014/main" id="{99153803-87F7-AB40-BD04-11E2BB6B0CC1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2530" name="Notes Placeholder 2">
            <a:extLst>
              <a:ext uri="{FF2B5EF4-FFF2-40B4-BE49-F238E27FC236}">
                <a16:creationId xmlns:a16="http://schemas.microsoft.com/office/drawing/2014/main" id="{75BE3942-4274-824F-A7F5-0E4CE650930C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  <p:sp>
        <p:nvSpPr>
          <p:cNvPr id="22531" name="Slide Number Placeholder 3">
            <a:extLst>
              <a:ext uri="{FF2B5EF4-FFF2-40B4-BE49-F238E27FC236}">
                <a16:creationId xmlns:a16="http://schemas.microsoft.com/office/drawing/2014/main" id="{790FE5F3-560D-0A42-A510-6277C8D4305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084D7FE9-7B8D-A749-9366-1ED70046D9CA}" type="slidenum">
              <a:rPr lang="en-US" altLang="en-US" smtClean="0"/>
              <a:pPr>
                <a:spcBef>
                  <a:spcPct val="0"/>
                </a:spcBef>
              </a:pPr>
              <a:t>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Milad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229C42F-7643-D142-9365-520E489E6673}" type="slidenum">
              <a:rPr lang="en-US" altLang="en-US" smtClean="0"/>
              <a:pPr>
                <a:defRPr/>
              </a:pPr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951259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Kenna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229C42F-7643-D142-9365-520E489E6673}" type="slidenum">
              <a:rPr lang="en-US" altLang="en-US" smtClean="0"/>
              <a:pPr>
                <a:defRPr/>
              </a:pPr>
              <a:t>11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32995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Milad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229C42F-7643-D142-9365-520E489E6673}" type="slidenum">
              <a:rPr lang="en-US" altLang="en-US" smtClean="0"/>
              <a:pPr>
                <a:defRPr/>
              </a:pPr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365438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Kenna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229C42F-7643-D142-9365-520E489E6673}" type="slidenum">
              <a:rPr lang="en-US" altLang="en-US" smtClean="0"/>
              <a:pPr>
                <a:defRPr/>
              </a:pPr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279404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Milad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229C42F-7643-D142-9365-520E489E6673}" type="slidenum">
              <a:rPr lang="en-US" altLang="en-US" smtClean="0"/>
              <a:pPr>
                <a:defRPr/>
              </a:pPr>
              <a:t>14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740668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lide Image Placeholder 1">
            <a:extLst>
              <a:ext uri="{FF2B5EF4-FFF2-40B4-BE49-F238E27FC236}">
                <a16:creationId xmlns:a16="http://schemas.microsoft.com/office/drawing/2014/main" id="{CBC03A75-282F-A847-884A-0FE9C9C951AA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6" name="Notes Placeholder 2">
            <a:extLst>
              <a:ext uri="{FF2B5EF4-FFF2-40B4-BE49-F238E27FC236}">
                <a16:creationId xmlns:a16="http://schemas.microsoft.com/office/drawing/2014/main" id="{B9209D66-E484-464E-9DD2-58B819475AC8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  <p:sp>
        <p:nvSpPr>
          <p:cNvPr id="26627" name="Slide Number Placeholder 3">
            <a:extLst>
              <a:ext uri="{FF2B5EF4-FFF2-40B4-BE49-F238E27FC236}">
                <a16:creationId xmlns:a16="http://schemas.microsoft.com/office/drawing/2014/main" id="{67937A36-B75F-274A-9535-50F74EA25DF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ED929D8E-C474-1249-9877-55A6E1C8C20D}" type="slidenum">
              <a:rPr lang="en-US" altLang="en-US" smtClean="0"/>
              <a:pPr>
                <a:spcBef>
                  <a:spcPct val="0"/>
                </a:spcBef>
              </a:pPr>
              <a:t>15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037307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Milad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229C42F-7643-D142-9365-520E489E6673}" type="slidenum">
              <a:rPr lang="en-US" altLang="en-US" smtClean="0"/>
              <a:pPr>
                <a:defRPr/>
              </a:pPr>
              <a:t>16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6116637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Milad- </a:t>
            </a:r>
            <a:r>
              <a:rPr lang="en-US"/>
              <a:t>CL students D1, V D1/D2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229C42F-7643-D142-9365-520E489E6673}" type="slidenum">
              <a:rPr lang="en-US" altLang="en-US" smtClean="0"/>
              <a:pPr>
                <a:defRPr/>
              </a:pPr>
              <a:t>17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2053801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Milad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229C42F-7643-D142-9365-520E489E6673}" type="slidenum">
              <a:rPr lang="en-US" altLang="en-US" smtClean="0"/>
              <a:pPr>
                <a:defRPr/>
              </a:pPr>
              <a:t>18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8555539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Milad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229C42F-7643-D142-9365-520E489E6673}" type="slidenum">
              <a:rPr lang="en-US" altLang="en-US" smtClean="0"/>
              <a:pPr>
                <a:defRPr/>
              </a:pPr>
              <a:t>19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260425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Milad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229C42F-7643-D142-9365-520E489E6673}" type="slidenum">
              <a:rPr lang="en-US" altLang="en-US" smtClean="0"/>
              <a:pPr>
                <a:defRPr/>
              </a:pPr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5841746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Kenna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229C42F-7643-D142-9365-520E489E6673}" type="slidenum">
              <a:rPr lang="en-US" altLang="en-US" smtClean="0"/>
              <a:pPr>
                <a:defRPr/>
              </a:pPr>
              <a:t>20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6191812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Kenna- reminder that lunch will be served on the 6</a:t>
            </a:r>
            <a:r>
              <a:rPr lang="en-US" baseline="30000" dirty="0"/>
              <a:t>th</a:t>
            </a:r>
            <a:r>
              <a:rPr lang="en-US" dirty="0"/>
              <a:t> and you need to book your headshot slot by the end of the day today (link will be put in the CL slack channel during lunch)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229C42F-7643-D142-9365-520E489E6673}" type="slidenum">
              <a:rPr lang="en-US" altLang="en-US" smtClean="0"/>
              <a:pPr>
                <a:defRPr/>
              </a:pPr>
              <a:t>21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8151276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lide Image Placeholder 1">
            <a:extLst>
              <a:ext uri="{FF2B5EF4-FFF2-40B4-BE49-F238E27FC236}">
                <a16:creationId xmlns:a16="http://schemas.microsoft.com/office/drawing/2014/main" id="{CBC03A75-282F-A847-884A-0FE9C9C951AA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6" name="Notes Placeholder 2">
            <a:extLst>
              <a:ext uri="{FF2B5EF4-FFF2-40B4-BE49-F238E27FC236}">
                <a16:creationId xmlns:a16="http://schemas.microsoft.com/office/drawing/2014/main" id="{B9209D66-E484-464E-9DD2-58B819475AC8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  <p:sp>
        <p:nvSpPr>
          <p:cNvPr id="26627" name="Slide Number Placeholder 3">
            <a:extLst>
              <a:ext uri="{FF2B5EF4-FFF2-40B4-BE49-F238E27FC236}">
                <a16:creationId xmlns:a16="http://schemas.microsoft.com/office/drawing/2014/main" id="{67937A36-B75F-274A-9535-50F74EA25DF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ED929D8E-C474-1249-9877-55A6E1C8C20D}" type="slidenum">
              <a:rPr lang="en-US" altLang="en-US" smtClean="0"/>
              <a:pPr>
                <a:spcBef>
                  <a:spcPct val="0"/>
                </a:spcBef>
              </a:pPr>
              <a:t>22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52677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lide Image Placeholder 1">
            <a:extLst>
              <a:ext uri="{FF2B5EF4-FFF2-40B4-BE49-F238E27FC236}">
                <a16:creationId xmlns:a16="http://schemas.microsoft.com/office/drawing/2014/main" id="{CBC03A75-282F-A847-884A-0FE9C9C951AA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6" name="Notes Placeholder 2">
            <a:extLst>
              <a:ext uri="{FF2B5EF4-FFF2-40B4-BE49-F238E27FC236}">
                <a16:creationId xmlns:a16="http://schemas.microsoft.com/office/drawing/2014/main" id="{B9209D66-E484-464E-9DD2-58B819475AC8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/>
              <a:t>Kenna</a:t>
            </a:r>
          </a:p>
        </p:txBody>
      </p:sp>
      <p:sp>
        <p:nvSpPr>
          <p:cNvPr id="26627" name="Slide Number Placeholder 3">
            <a:extLst>
              <a:ext uri="{FF2B5EF4-FFF2-40B4-BE49-F238E27FC236}">
                <a16:creationId xmlns:a16="http://schemas.microsoft.com/office/drawing/2014/main" id="{67937A36-B75F-274A-9535-50F74EA25DF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ED929D8E-C474-1249-9877-55A6E1C8C20D}" type="slidenum">
              <a:rPr lang="en-US" altLang="en-US" smtClean="0"/>
              <a:pPr>
                <a:spcBef>
                  <a:spcPct val="0"/>
                </a:spcBef>
              </a:pPr>
              <a:t>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>
            <a:extLst>
              <a:ext uri="{FF2B5EF4-FFF2-40B4-BE49-F238E27FC236}">
                <a16:creationId xmlns:a16="http://schemas.microsoft.com/office/drawing/2014/main" id="{E09FC88F-D67A-284E-BD25-E3398176C47C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8" name="Notes Placeholder 2">
            <a:extLst>
              <a:ext uri="{FF2B5EF4-FFF2-40B4-BE49-F238E27FC236}">
                <a16:creationId xmlns:a16="http://schemas.microsoft.com/office/drawing/2014/main" id="{0649ADA8-123B-464D-BBA8-1769A9DC18C8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/>
              <a:t>Matias</a:t>
            </a:r>
          </a:p>
        </p:txBody>
      </p:sp>
      <p:sp>
        <p:nvSpPr>
          <p:cNvPr id="24579" name="Slide Number Placeholder 3">
            <a:extLst>
              <a:ext uri="{FF2B5EF4-FFF2-40B4-BE49-F238E27FC236}">
                <a16:creationId xmlns:a16="http://schemas.microsoft.com/office/drawing/2014/main" id="{6E860896-2017-9841-AF75-2FB6C2FB76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C205AA47-908E-4341-BEA8-536E5EE0702C}" type="slidenum">
              <a:rPr lang="en-US" altLang="en-US" smtClean="0"/>
              <a:pPr>
                <a:spcBef>
                  <a:spcPct val="0"/>
                </a:spcBef>
              </a:pPr>
              <a:t>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>
            <a:extLst>
              <a:ext uri="{FF2B5EF4-FFF2-40B4-BE49-F238E27FC236}">
                <a16:creationId xmlns:a16="http://schemas.microsoft.com/office/drawing/2014/main" id="{E09FC88F-D67A-284E-BD25-E3398176C47C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8" name="Notes Placeholder 2">
            <a:extLst>
              <a:ext uri="{FF2B5EF4-FFF2-40B4-BE49-F238E27FC236}">
                <a16:creationId xmlns:a16="http://schemas.microsoft.com/office/drawing/2014/main" id="{0649ADA8-123B-464D-BBA8-1769A9DC18C8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/>
              <a:t>AMT and Paul</a:t>
            </a:r>
          </a:p>
        </p:txBody>
      </p:sp>
      <p:sp>
        <p:nvSpPr>
          <p:cNvPr id="24579" name="Slide Number Placeholder 3">
            <a:extLst>
              <a:ext uri="{FF2B5EF4-FFF2-40B4-BE49-F238E27FC236}">
                <a16:creationId xmlns:a16="http://schemas.microsoft.com/office/drawing/2014/main" id="{6E860896-2017-9841-AF75-2FB6C2FB76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C205AA47-908E-4341-BEA8-536E5EE0702C}" type="slidenum">
              <a:rPr lang="en-US" altLang="en-US" smtClean="0"/>
              <a:pPr>
                <a:spcBef>
                  <a:spcPct val="0"/>
                </a:spcBef>
              </a:pPr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462032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Kenna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229C42F-7643-D142-9365-520E489E6673}" type="slidenum">
              <a:rPr lang="en-US" altLang="en-US" smtClean="0"/>
              <a:pPr>
                <a:defRPr/>
              </a:pPr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815198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Milad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229C42F-7643-D142-9365-520E489E6673}" type="slidenum">
              <a:rPr lang="en-US" altLang="en-US" smtClean="0"/>
              <a:pPr>
                <a:defRPr/>
              </a:pPr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215917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Milad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229C42F-7643-D142-9365-520E489E6673}" type="slidenum">
              <a:rPr lang="en-US" altLang="en-US" smtClean="0"/>
              <a:pPr>
                <a:defRPr/>
              </a:pPr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293237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Slide Image Placeholder 1">
            <a:extLst>
              <a:ext uri="{FF2B5EF4-FFF2-40B4-BE49-F238E27FC236}">
                <a16:creationId xmlns:a16="http://schemas.microsoft.com/office/drawing/2014/main" id="{3D393CE6-C125-534C-B87D-E5F49A611B63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8674" name="Notes Placeholder 2">
            <a:extLst>
              <a:ext uri="{FF2B5EF4-FFF2-40B4-BE49-F238E27FC236}">
                <a16:creationId xmlns:a16="http://schemas.microsoft.com/office/drawing/2014/main" id="{81372C5C-B809-A640-A032-0A6637AB0CFB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  <p:sp>
        <p:nvSpPr>
          <p:cNvPr id="28675" name="Slide Number Placeholder 3">
            <a:extLst>
              <a:ext uri="{FF2B5EF4-FFF2-40B4-BE49-F238E27FC236}">
                <a16:creationId xmlns:a16="http://schemas.microsoft.com/office/drawing/2014/main" id="{80C1C2F9-15C5-F847-AE59-DE21A1E84D5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499B778-0942-5640-9177-97D851F3D652}" type="slidenum">
              <a:rPr lang="en-US" altLang="en-US" smtClean="0"/>
              <a:pPr>
                <a:spcBef>
                  <a:spcPct val="0"/>
                </a:spcBef>
              </a:pPr>
              <a:t>9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">
            <a:extLst>
              <a:ext uri="{FF2B5EF4-FFF2-40B4-BE49-F238E27FC236}">
                <a16:creationId xmlns:a16="http://schemas.microsoft.com/office/drawing/2014/main" id="{C26306D4-DE9A-1647-BDC8-B5277A1EB79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7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F59703F-5A04-BF4F-84E7-378290592142}"/>
              </a:ext>
            </a:extLst>
          </p:cNvPr>
          <p:cNvSpPr/>
          <p:nvPr userDrawn="1"/>
        </p:nvSpPr>
        <p:spPr>
          <a:xfrm>
            <a:off x="-107950" y="1131888"/>
            <a:ext cx="6122988" cy="2735262"/>
          </a:xfrm>
          <a:prstGeom prst="rect">
            <a:avLst/>
          </a:prstGeom>
          <a:solidFill>
            <a:srgbClr val="FFFFFF">
              <a:alpha val="7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CE10AF8-C1B3-3F4E-B8F7-FAF0CCE3CBCE}"/>
              </a:ext>
            </a:extLst>
          </p:cNvPr>
          <p:cNvSpPr/>
          <p:nvPr userDrawn="1"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8" name="Picture 9" descr="s4b282c2015.png">
            <a:extLst>
              <a:ext uri="{FF2B5EF4-FFF2-40B4-BE49-F238E27FC236}">
                <a16:creationId xmlns:a16="http://schemas.microsoft.com/office/drawing/2014/main" id="{B206B811-4B41-FB43-9231-258AA413B3E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9638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Text Placeholder 14"/>
          <p:cNvSpPr>
            <a:spLocks noGrp="1"/>
          </p:cNvSpPr>
          <p:nvPr>
            <p:ph type="body" sz="quarter" idx="12"/>
          </p:nvPr>
        </p:nvSpPr>
        <p:spPr>
          <a:xfrm>
            <a:off x="365760" y="3003798"/>
            <a:ext cx="5430203" cy="321394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buNone/>
              <a:defRPr sz="1700" b="0" i="0" kern="0" spc="30" baseline="0">
                <a:solidFill>
                  <a:schemeClr val="tx1"/>
                </a:solidFill>
                <a:latin typeface="Arial"/>
                <a:cs typeface="Arial"/>
              </a:defRPr>
            </a:lvl1pPr>
            <a:lvl2pPr>
              <a:defRPr sz="900" b="0" i="0">
                <a:latin typeface="Whitney Book"/>
                <a:cs typeface="Whitney Book"/>
              </a:defRPr>
            </a:lvl2pPr>
            <a:lvl3pPr>
              <a:defRPr sz="900" b="0" i="0">
                <a:latin typeface="Whitney Book"/>
                <a:cs typeface="Whitney Book"/>
              </a:defRPr>
            </a:lvl3pPr>
            <a:lvl4pPr>
              <a:defRPr sz="900" b="0" i="0">
                <a:latin typeface="Whitney Book"/>
                <a:cs typeface="Whitney Book"/>
              </a:defRPr>
            </a:lvl4pPr>
            <a:lvl5pPr>
              <a:defRPr sz="900" b="0" i="0">
                <a:latin typeface="Whitney Book"/>
                <a:cs typeface="Whitney Book"/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18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365760" y="3507854"/>
            <a:ext cx="5430203" cy="321394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buNone/>
              <a:defRPr sz="900" b="0" i="0" kern="0" cap="none" spc="0" normalizeH="0" baseline="0">
                <a:solidFill>
                  <a:srgbClr val="0C2344"/>
                </a:solidFill>
                <a:latin typeface="Arial Black"/>
                <a:cs typeface="Arial Black"/>
              </a:defRPr>
            </a:lvl1pPr>
            <a:lvl2pPr>
              <a:defRPr sz="900" b="0" i="0">
                <a:latin typeface="Whitney Book"/>
                <a:cs typeface="Whitney Book"/>
              </a:defRPr>
            </a:lvl2pPr>
            <a:lvl3pPr>
              <a:defRPr sz="900" b="0" i="0">
                <a:latin typeface="Whitney Book"/>
                <a:cs typeface="Whitney Book"/>
              </a:defRPr>
            </a:lvl3pPr>
            <a:lvl4pPr>
              <a:defRPr sz="900" b="0" i="0">
                <a:latin typeface="Whitney Book"/>
                <a:cs typeface="Whitney Book"/>
              </a:defRPr>
            </a:lvl4pPr>
            <a:lvl5pPr>
              <a:defRPr sz="900" b="0" i="0">
                <a:latin typeface="Whitney Book"/>
                <a:cs typeface="Whitney Book"/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9AC841-6BF5-E84B-BA37-CF050BC2C0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187" y="1332646"/>
            <a:ext cx="5438775" cy="1671152"/>
          </a:xfrm>
          <a:prstGeom prst="rect">
            <a:avLst/>
          </a:prstGeom>
        </p:spPr>
        <p:txBody>
          <a:bodyPr lIns="0" tIns="0" rIns="0" bIns="0"/>
          <a:lstStyle>
            <a:lvl1pPr algn="l">
              <a:lnSpc>
                <a:spcPts val="3800"/>
              </a:lnSpc>
              <a:defRPr lang="en-US" sz="3500" b="1" i="0" kern="0" cap="none" spc="0" baseline="0" smtClean="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DC85B1-9C8A-4344-9CAA-E885CA383D6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77835" y="5384914"/>
            <a:ext cx="1269841" cy="1269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0035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Slide -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99EF015-3348-CD47-B729-453358736E43}"/>
              </a:ext>
            </a:extLst>
          </p:cNvPr>
          <p:cNvSpPr/>
          <p:nvPr userDrawn="1"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6" name="Picture 3" descr="s4b282c2015.png">
            <a:extLst>
              <a:ext uri="{FF2B5EF4-FFF2-40B4-BE49-F238E27FC236}">
                <a16:creationId xmlns:a16="http://schemas.microsoft.com/office/drawing/2014/main" id="{0F073328-B37C-D94C-ABA7-FAB24318DF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9638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 Placeholder 14">
            <a:extLst>
              <a:ext uri="{FF2B5EF4-FFF2-40B4-BE49-F238E27FC236}">
                <a16:creationId xmlns:a16="http://schemas.microsoft.com/office/drawing/2014/main" id="{7054B294-2317-2345-BEE6-E6439C9D885E}"/>
              </a:ext>
            </a:extLst>
          </p:cNvPr>
          <p:cNvSpPr txBox="1">
            <a:spLocks/>
          </p:cNvSpPr>
          <p:nvPr userDrawn="1"/>
        </p:nvSpPr>
        <p:spPr>
          <a:xfrm flipH="1">
            <a:off x="8588375" y="6429375"/>
            <a:ext cx="304800" cy="192088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900" b="0" i="0" kern="0" spc="20" baseline="0">
                <a:solidFill>
                  <a:srgbClr val="0C2344"/>
                </a:solidFill>
                <a:latin typeface="Whitney Semibold"/>
                <a:ea typeface="ＭＳ Ｐゴシック" charset="-128"/>
                <a:cs typeface="Whitney Semibold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900" b="0" i="0" kern="1200">
                <a:solidFill>
                  <a:schemeClr val="tx1"/>
                </a:solidFill>
                <a:latin typeface="Whitney Book"/>
                <a:ea typeface="ＭＳ Ｐゴシック" charset="-128"/>
                <a:cs typeface="Whitney Book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900" b="0" i="0" kern="1200">
                <a:solidFill>
                  <a:schemeClr val="tx1"/>
                </a:solidFill>
                <a:latin typeface="Whitney Book"/>
                <a:ea typeface="ＭＳ Ｐゴシック" charset="-128"/>
                <a:cs typeface="Whitney Book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900" b="0" i="0" kern="1200">
                <a:solidFill>
                  <a:schemeClr val="tx1"/>
                </a:solidFill>
                <a:latin typeface="Whitney Book"/>
                <a:ea typeface="ＭＳ Ｐゴシック" charset="-128"/>
                <a:cs typeface="Whitney Book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900" b="0" i="0" kern="1200">
                <a:solidFill>
                  <a:schemeClr val="tx1"/>
                </a:solidFill>
                <a:latin typeface="Whitney Book"/>
                <a:ea typeface="ＭＳ Ｐゴシック" charset="-128"/>
                <a:cs typeface="Whitney Book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endParaRPr lang="en-CA" dirty="0">
              <a:solidFill>
                <a:srgbClr val="FFFFFF"/>
              </a:solidFill>
              <a:latin typeface="Whitney Book"/>
              <a:cs typeface="Whitney Book"/>
            </a:endParaRP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A4AFBD8E-C2FE-1A4D-B410-68B975EEDF5E}"/>
              </a:ext>
            </a:extLst>
          </p:cNvPr>
          <p:cNvSpPr txBox="1">
            <a:spLocks/>
          </p:cNvSpPr>
          <p:nvPr userDrawn="1"/>
        </p:nvSpPr>
        <p:spPr>
          <a:xfrm flipH="1">
            <a:off x="8588375" y="6429375"/>
            <a:ext cx="304800" cy="192088"/>
          </a:xfrm>
          <a:prstGeom prst="rect">
            <a:avLst/>
          </a:prstGeom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fld id="{46FD5046-9F3F-2742-94AC-2E7AF8295EB3}" type="slidenum">
              <a:rPr lang="en-US" altLang="en-US" sz="900" smtClean="0">
                <a:cs typeface="Arial" panose="020B0604020202020204" pitchFamily="34" charset="0"/>
              </a:rPr>
              <a:pPr algn="r">
                <a:spcBef>
                  <a:spcPct val="20000"/>
                </a:spcBef>
                <a:buFont typeface="Arial" panose="020B0604020202020204" pitchFamily="34" charset="0"/>
                <a:buNone/>
                <a:defRPr/>
              </a:pPr>
              <a:t>‹#›</a:t>
            </a:fld>
            <a:endParaRPr lang="en-CA" altLang="en-US" sz="900">
              <a:cs typeface="Arial" panose="020B0604020202020204" pitchFamily="34" charset="0"/>
            </a:endParaRP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38954" y="1131888"/>
            <a:ext cx="7661438" cy="5393456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30000"/>
              </a:lnSpc>
              <a:spcBef>
                <a:spcPts val="0"/>
              </a:spcBef>
              <a:buFontTx/>
              <a:buNone/>
              <a:defRPr sz="1500"/>
            </a:lvl1pPr>
            <a:lvl2pPr marL="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2pPr>
            <a:lvl3pPr marL="540000" indent="-180000">
              <a:lnSpc>
                <a:spcPct val="130000"/>
              </a:lnSpc>
              <a:spcBef>
                <a:spcPts val="0"/>
              </a:spcBef>
              <a:defRPr sz="1500"/>
            </a:lvl3pPr>
            <a:lvl4pPr marL="90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4pPr>
            <a:lvl5pPr marL="126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5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BC4114E1-CAFD-2541-8684-2B373F9F40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54" y="315868"/>
            <a:ext cx="7661438" cy="623332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100"/>
              </a:lnSpc>
              <a:defRPr kumimoji="0" lang="en-US" sz="21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/>
                <a:ea typeface="ＭＳ Ｐゴシック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7008DC1-EA83-4C3D-8992-E7DEB88ECD8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7835" y="5384914"/>
            <a:ext cx="1269841" cy="1269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1489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Slide -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">
            <a:extLst>
              <a:ext uri="{FF2B5EF4-FFF2-40B4-BE49-F238E27FC236}">
                <a16:creationId xmlns:a16="http://schemas.microsoft.com/office/drawing/2014/main" id="{7D2A04DD-C012-D445-86E8-58873CE3AD0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auto">
          <a:xfrm>
            <a:off x="8243888" y="7967"/>
            <a:ext cx="900112" cy="6842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888276B-808A-8340-B097-DD0433D7CD2C}"/>
              </a:ext>
            </a:extLst>
          </p:cNvPr>
          <p:cNvSpPr/>
          <p:nvPr userDrawn="1"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6" name="Picture 3" descr="s4b282c2015.png">
            <a:extLst>
              <a:ext uri="{FF2B5EF4-FFF2-40B4-BE49-F238E27FC236}">
                <a16:creationId xmlns:a16="http://schemas.microsoft.com/office/drawing/2014/main" id="{30148342-DA17-024F-A7B8-6E3849F8EFA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9638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 Placeholder 14">
            <a:extLst>
              <a:ext uri="{FF2B5EF4-FFF2-40B4-BE49-F238E27FC236}">
                <a16:creationId xmlns:a16="http://schemas.microsoft.com/office/drawing/2014/main" id="{888A13DE-03B3-F742-82EE-C5BB2225DAC6}"/>
              </a:ext>
            </a:extLst>
          </p:cNvPr>
          <p:cNvSpPr txBox="1">
            <a:spLocks/>
          </p:cNvSpPr>
          <p:nvPr userDrawn="1"/>
        </p:nvSpPr>
        <p:spPr>
          <a:xfrm flipH="1">
            <a:off x="8588375" y="6429375"/>
            <a:ext cx="304800" cy="192088"/>
          </a:xfrm>
          <a:prstGeom prst="rect">
            <a:avLst/>
          </a:prstGeom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fld id="{65939132-CA82-3040-8B8C-F8589F9AAC54}" type="slidenum">
              <a:rPr lang="en-US" altLang="en-US" sz="900" smtClean="0">
                <a:solidFill>
                  <a:srgbClr val="FFFFFF"/>
                </a:solidFill>
                <a:cs typeface="Arial" panose="020B0604020202020204" pitchFamily="34" charset="0"/>
              </a:rPr>
              <a:pPr algn="r">
                <a:spcBef>
                  <a:spcPct val="20000"/>
                </a:spcBef>
                <a:buFont typeface="Arial" panose="020B0604020202020204" pitchFamily="34" charset="0"/>
                <a:buNone/>
                <a:defRPr/>
              </a:pPr>
              <a:t>‹#›</a:t>
            </a:fld>
            <a:endParaRPr lang="en-CA" altLang="en-US" sz="900">
              <a:solidFill>
                <a:srgbClr val="FFFFFF"/>
              </a:solidFill>
              <a:cs typeface="Arial" panose="020B0604020202020204" pitchFamily="34" charset="0"/>
            </a:endParaRP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38954" y="1131888"/>
            <a:ext cx="7661438" cy="5393456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30000"/>
              </a:lnSpc>
              <a:spcBef>
                <a:spcPts val="0"/>
              </a:spcBef>
              <a:buFontTx/>
              <a:buNone/>
              <a:defRPr sz="1500"/>
            </a:lvl1pPr>
            <a:lvl2pPr marL="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2pPr>
            <a:lvl3pPr marL="540000" indent="-180000">
              <a:lnSpc>
                <a:spcPct val="130000"/>
              </a:lnSpc>
              <a:spcBef>
                <a:spcPts val="0"/>
              </a:spcBef>
              <a:defRPr sz="1500"/>
            </a:lvl3pPr>
            <a:lvl4pPr marL="90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4pPr>
            <a:lvl5pPr marL="126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5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43434C27-3595-5F46-98B7-CBDB97248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54" y="315868"/>
            <a:ext cx="7661438" cy="623332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100"/>
              </a:lnSpc>
              <a:defRPr kumimoji="0" lang="en-US" sz="21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/>
                <a:ea typeface="ＭＳ Ｐゴシック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4D3BD74-0794-4959-B489-86F33251C8C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77835" y="5384914"/>
            <a:ext cx="1269841" cy="1269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7124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Slide -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">
            <a:extLst>
              <a:ext uri="{FF2B5EF4-FFF2-40B4-BE49-F238E27FC236}">
                <a16:creationId xmlns:a16="http://schemas.microsoft.com/office/drawing/2014/main" id="{9A7ADAED-5F89-E44C-9329-C08E10DFD50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auto">
          <a:xfrm>
            <a:off x="8243888" y="7967"/>
            <a:ext cx="900112" cy="6842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E27BD38-3F93-5B41-A50F-E8EB226B6E3B}"/>
              </a:ext>
            </a:extLst>
          </p:cNvPr>
          <p:cNvSpPr/>
          <p:nvPr userDrawn="1"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6" name="Picture 3" descr="s4b282c2015.png">
            <a:extLst>
              <a:ext uri="{FF2B5EF4-FFF2-40B4-BE49-F238E27FC236}">
                <a16:creationId xmlns:a16="http://schemas.microsoft.com/office/drawing/2014/main" id="{1A22D5AA-72A0-464E-B13B-86E6E2FB8C8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9638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 Placeholder 14">
            <a:extLst>
              <a:ext uri="{FF2B5EF4-FFF2-40B4-BE49-F238E27FC236}">
                <a16:creationId xmlns:a16="http://schemas.microsoft.com/office/drawing/2014/main" id="{F0CA8A03-2B0B-5245-9E54-F002026674E9}"/>
              </a:ext>
            </a:extLst>
          </p:cNvPr>
          <p:cNvSpPr txBox="1">
            <a:spLocks/>
          </p:cNvSpPr>
          <p:nvPr userDrawn="1"/>
        </p:nvSpPr>
        <p:spPr>
          <a:xfrm flipH="1">
            <a:off x="8588375" y="6429375"/>
            <a:ext cx="304800" cy="192088"/>
          </a:xfrm>
          <a:prstGeom prst="rect">
            <a:avLst/>
          </a:prstGeom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fld id="{C0CC6C89-FA4D-1147-955A-DEDE038E2D98}" type="slidenum">
              <a:rPr lang="en-US" altLang="en-US" sz="900" smtClean="0">
                <a:solidFill>
                  <a:srgbClr val="FFFFFF"/>
                </a:solidFill>
                <a:cs typeface="Arial" panose="020B0604020202020204" pitchFamily="34" charset="0"/>
              </a:rPr>
              <a:pPr algn="r">
                <a:spcBef>
                  <a:spcPct val="20000"/>
                </a:spcBef>
                <a:buFont typeface="Arial" panose="020B0604020202020204" pitchFamily="34" charset="0"/>
                <a:buNone/>
                <a:defRPr/>
              </a:pPr>
              <a:t>‹#›</a:t>
            </a:fld>
            <a:endParaRPr lang="en-CA" altLang="en-US" sz="900">
              <a:solidFill>
                <a:srgbClr val="FFFFFF"/>
              </a:solidFill>
              <a:cs typeface="Arial" panose="020B0604020202020204" pitchFamily="34" charset="0"/>
            </a:endParaRP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38954" y="1131888"/>
            <a:ext cx="7661438" cy="5393456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30000"/>
              </a:lnSpc>
              <a:spcBef>
                <a:spcPts val="0"/>
              </a:spcBef>
              <a:buFontTx/>
              <a:buNone/>
              <a:defRPr sz="1500"/>
            </a:lvl1pPr>
            <a:lvl2pPr marL="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2pPr>
            <a:lvl3pPr marL="540000" indent="-180000">
              <a:lnSpc>
                <a:spcPct val="130000"/>
              </a:lnSpc>
              <a:spcBef>
                <a:spcPts val="0"/>
              </a:spcBef>
              <a:defRPr sz="1500"/>
            </a:lvl3pPr>
            <a:lvl4pPr marL="90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4pPr>
            <a:lvl5pPr marL="126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5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CC5592A-4EC4-5849-95F9-24E3AEAD0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54" y="315868"/>
            <a:ext cx="7661438" cy="623332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100"/>
              </a:lnSpc>
              <a:defRPr kumimoji="0" lang="en-US" sz="21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/>
                <a:ea typeface="ＭＳ Ｐゴシック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AAE6BB0-2C57-4339-9603-695E6C5F443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77835" y="5384914"/>
            <a:ext cx="1269841" cy="1269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0207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s Slide -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4">
            <a:extLst>
              <a:ext uri="{FF2B5EF4-FFF2-40B4-BE49-F238E27FC236}">
                <a16:creationId xmlns:a16="http://schemas.microsoft.com/office/drawing/2014/main" id="{E389B147-1556-754F-BB3A-70C392D8A8CA}"/>
              </a:ext>
            </a:extLst>
          </p:cNvPr>
          <p:cNvSpPr txBox="1">
            <a:spLocks/>
          </p:cNvSpPr>
          <p:nvPr userDrawn="1"/>
        </p:nvSpPr>
        <p:spPr>
          <a:xfrm flipH="1">
            <a:off x="8588375" y="6429375"/>
            <a:ext cx="304800" cy="192088"/>
          </a:xfrm>
          <a:prstGeom prst="rect">
            <a:avLst/>
          </a:prstGeom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fld id="{D4165728-92E7-A340-9564-CCBD52D77623}" type="slidenum">
              <a:rPr lang="en-US" altLang="en-US" sz="900" smtClean="0">
                <a:cs typeface="Arial" panose="020B0604020202020204" pitchFamily="34" charset="0"/>
              </a:rPr>
              <a:pPr algn="r">
                <a:spcBef>
                  <a:spcPct val="20000"/>
                </a:spcBef>
                <a:buFont typeface="Arial" panose="020B0604020202020204" pitchFamily="34" charset="0"/>
                <a:buNone/>
                <a:defRPr/>
              </a:pPr>
              <a:t>‹#›</a:t>
            </a:fld>
            <a:endParaRPr lang="en-CA" altLang="en-US" sz="900">
              <a:cs typeface="Arial" panose="020B0604020202020204" pitchFamily="34" charset="0"/>
            </a:endParaRPr>
          </a:p>
        </p:txBody>
      </p:sp>
      <p:pic>
        <p:nvPicPr>
          <p:cNvPr id="5" name="Picture 9" descr="s4b282c2015.png">
            <a:extLst>
              <a:ext uri="{FF2B5EF4-FFF2-40B4-BE49-F238E27FC236}">
                <a16:creationId xmlns:a16="http://schemas.microsoft.com/office/drawing/2014/main" id="{F54BEFC1-FE7C-D849-9AE6-F4659EE3204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9638" y="40481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38954" y="1131888"/>
            <a:ext cx="7661438" cy="5393456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30000"/>
              </a:lnSpc>
              <a:spcBef>
                <a:spcPts val="0"/>
              </a:spcBef>
              <a:buFontTx/>
              <a:buNone/>
              <a:defRPr sz="1500"/>
            </a:lvl1pPr>
            <a:lvl2pPr marL="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2pPr>
            <a:lvl3pPr marL="540000" indent="-180000">
              <a:lnSpc>
                <a:spcPct val="130000"/>
              </a:lnSpc>
              <a:spcBef>
                <a:spcPts val="0"/>
              </a:spcBef>
              <a:defRPr sz="1500"/>
            </a:lvl3pPr>
            <a:lvl4pPr marL="90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4pPr>
            <a:lvl5pPr marL="126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5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960661B-3BFF-7449-A869-94142EE7E3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54" y="315868"/>
            <a:ext cx="7661438" cy="623332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100"/>
              </a:lnSpc>
              <a:defRPr kumimoji="0" lang="en-US" sz="21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/>
                <a:ea typeface="ＭＳ Ｐゴシック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73CD54D-2D66-46F0-8193-BB1F8083753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7835" y="5384914"/>
            <a:ext cx="1269841" cy="1269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7371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FAEBBF-363E-284D-BB6C-14290F3B4C70}"/>
              </a:ext>
            </a:extLst>
          </p:cNvPr>
          <p:cNvSpPr/>
          <p:nvPr userDrawn="1"/>
        </p:nvSpPr>
        <p:spPr>
          <a:xfrm>
            <a:off x="-5183" y="0"/>
            <a:ext cx="9144000" cy="6858000"/>
          </a:xfrm>
          <a:prstGeom prst="rect">
            <a:avLst/>
          </a:prstGeom>
          <a:solidFill>
            <a:srgbClr val="00183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800" dirty="0"/>
          </a:p>
        </p:txBody>
      </p:sp>
      <p:pic>
        <p:nvPicPr>
          <p:cNvPr id="5" name="Picture 2" descr="2014_logo_only_reverse.png">
            <a:extLst>
              <a:ext uri="{FF2B5EF4-FFF2-40B4-BE49-F238E27FC236}">
                <a16:creationId xmlns:a16="http://schemas.microsoft.com/office/drawing/2014/main" id="{6A050554-206E-264E-A4C8-AB711046E5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0763" y="446088"/>
            <a:ext cx="252412" cy="319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Placeholder 14">
            <a:extLst>
              <a:ext uri="{FF2B5EF4-FFF2-40B4-BE49-F238E27FC236}">
                <a16:creationId xmlns:a16="http://schemas.microsoft.com/office/drawing/2014/main" id="{6645BF77-3E55-B24C-AD0E-094F1D52AA7B}"/>
              </a:ext>
            </a:extLst>
          </p:cNvPr>
          <p:cNvSpPr txBox="1">
            <a:spLocks/>
          </p:cNvSpPr>
          <p:nvPr userDrawn="1"/>
        </p:nvSpPr>
        <p:spPr>
          <a:xfrm flipH="1">
            <a:off x="8588375" y="6429375"/>
            <a:ext cx="304800" cy="192088"/>
          </a:xfrm>
          <a:prstGeom prst="rect">
            <a:avLst/>
          </a:prstGeom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fld id="{46C4B6B8-9BE3-8C49-9288-A5637B287B74}" type="slidenum">
              <a:rPr lang="en-US" altLang="en-US" sz="900" smtClean="0">
                <a:solidFill>
                  <a:srgbClr val="FFFFFF"/>
                </a:solidFill>
                <a:cs typeface="Arial" panose="020B0604020202020204" pitchFamily="34" charset="0"/>
              </a:rPr>
              <a:pPr algn="r">
                <a:spcBef>
                  <a:spcPct val="20000"/>
                </a:spcBef>
                <a:buFont typeface="Arial" panose="020B0604020202020204" pitchFamily="34" charset="0"/>
                <a:buNone/>
                <a:defRPr/>
              </a:pPr>
              <a:t>‹#›</a:t>
            </a:fld>
            <a:endParaRPr lang="en-CA" altLang="en-US" sz="900">
              <a:solidFill>
                <a:srgbClr val="FFFFFF"/>
              </a:solidFill>
              <a:cs typeface="Arial" panose="020B0604020202020204" pitchFamily="34" charset="0"/>
            </a:endParaRP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38954" y="1131888"/>
            <a:ext cx="7661438" cy="5393456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30000"/>
              </a:lnSpc>
              <a:spcBef>
                <a:spcPts val="0"/>
              </a:spcBef>
              <a:buFontTx/>
              <a:buNone/>
              <a:defRPr sz="1500">
                <a:solidFill>
                  <a:srgbClr val="FFFFFF"/>
                </a:solidFill>
              </a:defRPr>
            </a:lvl1pPr>
            <a:lvl2pPr marL="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>
                <a:solidFill>
                  <a:srgbClr val="FFFFFF"/>
                </a:solidFill>
              </a:defRPr>
            </a:lvl2pPr>
            <a:lvl3pPr marL="540000" indent="-180000">
              <a:lnSpc>
                <a:spcPct val="130000"/>
              </a:lnSpc>
              <a:spcBef>
                <a:spcPts val="0"/>
              </a:spcBef>
              <a:defRPr sz="1500">
                <a:solidFill>
                  <a:srgbClr val="FFFFFF"/>
                </a:solidFill>
              </a:defRPr>
            </a:lvl3pPr>
            <a:lvl4pPr marL="90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>
                <a:solidFill>
                  <a:srgbClr val="FFFFFF"/>
                </a:solidFill>
              </a:defRPr>
            </a:lvl4pPr>
            <a:lvl5pPr marL="126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>
                <a:solidFill>
                  <a:srgbClr val="FFFFFF"/>
                </a:solidFill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AEECB53-3C10-F345-ABB4-A754358CCA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54" y="315868"/>
            <a:ext cx="7661438" cy="623332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100"/>
              </a:lnSpc>
              <a:defRPr kumimoji="0" lang="en-US" sz="21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10000"/>
                    <a:lumOff val="90000"/>
                  </a:schemeClr>
                </a:solidFill>
                <a:effectLst/>
                <a:uLnTx/>
                <a:uFillTx/>
                <a:latin typeface="Arial"/>
                <a:ea typeface="ＭＳ Ｐゴシック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D78E4DF-290E-4EF4-B576-2857CE4C099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7835" y="5384914"/>
            <a:ext cx="1269841" cy="1269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6722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0E5015A-8B74-7F48-8A8B-C4545739D5D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7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913A12C-CA79-814B-80D5-43C44637001E}"/>
              </a:ext>
            </a:extLst>
          </p:cNvPr>
          <p:cNvSpPr/>
          <p:nvPr userDrawn="1"/>
        </p:nvSpPr>
        <p:spPr>
          <a:xfrm>
            <a:off x="-52388" y="1131888"/>
            <a:ext cx="4716463" cy="107950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4" name="Picture 3" descr="UBC_2016_Signature_Wide_282.png">
            <a:extLst>
              <a:ext uri="{FF2B5EF4-FFF2-40B4-BE49-F238E27FC236}">
                <a16:creationId xmlns:a16="http://schemas.microsoft.com/office/drawing/2014/main" id="{A4BBAAC5-9E26-8E43-8FD2-CA7BD989F18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350" y="1439863"/>
            <a:ext cx="3897313" cy="512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tle 2" hidden="1">
            <a:extLst>
              <a:ext uri="{FF2B5EF4-FFF2-40B4-BE49-F238E27FC236}">
                <a16:creationId xmlns:a16="http://schemas.microsoft.com/office/drawing/2014/main" id="{E8F5D1EF-8772-AF46-A2CA-829E7E468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544" y="5301208"/>
            <a:ext cx="7886700" cy="864096"/>
          </a:xfrm>
          <a:prstGeom prst="rect">
            <a:avLst/>
          </a:prstGeom>
        </p:spPr>
        <p:txBody>
          <a:bodyPr/>
          <a:lstStyle>
            <a:lvl1pPr algn="l">
              <a:defRPr sz="2100">
                <a:solidFill>
                  <a:schemeClr val="tx1">
                    <a:lumMod val="10000"/>
                    <a:lumOff val="9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8411039-1D96-4148-A6C2-CE6097B9C77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77835" y="5384914"/>
            <a:ext cx="1269841" cy="1269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3435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94AB8F1-4BD5-5442-96BC-17C2D61987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7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77C00F8-1AE8-0241-88D3-4112DA2A3E02}"/>
              </a:ext>
            </a:extLst>
          </p:cNvPr>
          <p:cNvSpPr/>
          <p:nvPr userDrawn="1"/>
        </p:nvSpPr>
        <p:spPr>
          <a:xfrm>
            <a:off x="-52388" y="1131888"/>
            <a:ext cx="4716463" cy="107950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4" name="Picture 3" descr="UBC_2016_Signature_Wide_282.png">
            <a:extLst>
              <a:ext uri="{FF2B5EF4-FFF2-40B4-BE49-F238E27FC236}">
                <a16:creationId xmlns:a16="http://schemas.microsoft.com/office/drawing/2014/main" id="{D255B634-89E7-A445-9780-8F976A87C19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350" y="1439863"/>
            <a:ext cx="3897313" cy="512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tle 2" hidden="1">
            <a:extLst>
              <a:ext uri="{FF2B5EF4-FFF2-40B4-BE49-F238E27FC236}">
                <a16:creationId xmlns:a16="http://schemas.microsoft.com/office/drawing/2014/main" id="{932CB223-2603-C443-835C-CD44816F96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544" y="5301208"/>
            <a:ext cx="7886700" cy="864096"/>
          </a:xfrm>
          <a:prstGeom prst="rect">
            <a:avLst/>
          </a:prstGeom>
        </p:spPr>
        <p:txBody>
          <a:bodyPr/>
          <a:lstStyle>
            <a:lvl1pPr algn="l">
              <a:defRPr sz="2100">
                <a:solidFill>
                  <a:schemeClr val="tx1">
                    <a:lumMod val="10000"/>
                    <a:lumOff val="9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95132FA-0338-438C-A199-5C588BADFC9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77835" y="5384914"/>
            <a:ext cx="1269841" cy="1269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408274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-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45E5067-B9F5-2046-81CB-2123AA4C0D9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7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2DCD63A-65F3-AA49-AA6B-65EF22A52C15}"/>
              </a:ext>
            </a:extLst>
          </p:cNvPr>
          <p:cNvSpPr/>
          <p:nvPr userDrawn="1"/>
        </p:nvSpPr>
        <p:spPr>
          <a:xfrm>
            <a:off x="-52388" y="1131888"/>
            <a:ext cx="4716463" cy="107950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4" name="Picture 3" descr="UBC_2016_Signature_Wide_282.png">
            <a:extLst>
              <a:ext uri="{FF2B5EF4-FFF2-40B4-BE49-F238E27FC236}">
                <a16:creationId xmlns:a16="http://schemas.microsoft.com/office/drawing/2014/main" id="{CDE0EC31-3ECD-1D49-A7D0-1F36CA71D77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350" y="1439863"/>
            <a:ext cx="3897313" cy="512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tle 2" hidden="1">
            <a:extLst>
              <a:ext uri="{FF2B5EF4-FFF2-40B4-BE49-F238E27FC236}">
                <a16:creationId xmlns:a16="http://schemas.microsoft.com/office/drawing/2014/main" id="{2438E077-6D70-9047-B6D8-1B0269B989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544" y="5301208"/>
            <a:ext cx="7886700" cy="864096"/>
          </a:xfrm>
          <a:prstGeom prst="rect">
            <a:avLst/>
          </a:prstGeom>
        </p:spPr>
        <p:txBody>
          <a:bodyPr/>
          <a:lstStyle>
            <a:lvl1pPr algn="l">
              <a:defRPr sz="2100">
                <a:solidFill>
                  <a:schemeClr val="tx1">
                    <a:lumMod val="10000"/>
                    <a:lumOff val="9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F60E86A-7784-48D5-8FE1-57D9924E449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77835" y="5384914"/>
            <a:ext cx="1269841" cy="1269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9959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">
            <a:extLst>
              <a:ext uri="{FF2B5EF4-FFF2-40B4-BE49-F238E27FC236}">
                <a16:creationId xmlns:a16="http://schemas.microsoft.com/office/drawing/2014/main" id="{E3D24AEB-7A38-0B4A-9468-B306B1D2C10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7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2AD8CC9-808D-BB41-8877-D7E7B1839A30}"/>
              </a:ext>
            </a:extLst>
          </p:cNvPr>
          <p:cNvSpPr/>
          <p:nvPr userDrawn="1"/>
        </p:nvSpPr>
        <p:spPr>
          <a:xfrm>
            <a:off x="-107950" y="1131888"/>
            <a:ext cx="6624166" cy="3593256"/>
          </a:xfrm>
          <a:prstGeom prst="rect">
            <a:avLst/>
          </a:prstGeom>
          <a:solidFill>
            <a:srgbClr val="FFFFFF">
              <a:alpha val="7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D87F356-F7B5-D84F-9F1E-37FC2C771112}"/>
              </a:ext>
            </a:extLst>
          </p:cNvPr>
          <p:cNvSpPr/>
          <p:nvPr userDrawn="1"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8" name="Picture 9" descr="s4b282c2015.png">
            <a:extLst>
              <a:ext uri="{FF2B5EF4-FFF2-40B4-BE49-F238E27FC236}">
                <a16:creationId xmlns:a16="http://schemas.microsoft.com/office/drawing/2014/main" id="{95E4067E-F4B8-0249-8C07-666905A7F45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9638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 Placeholder 14"/>
          <p:cNvSpPr>
            <a:spLocks noGrp="1"/>
          </p:cNvSpPr>
          <p:nvPr>
            <p:ph type="body" sz="quarter" idx="12"/>
          </p:nvPr>
        </p:nvSpPr>
        <p:spPr>
          <a:xfrm>
            <a:off x="365760" y="3003798"/>
            <a:ext cx="5430203" cy="321394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buNone/>
              <a:defRPr sz="1700" b="0" i="0" kern="0" spc="30" baseline="0">
                <a:solidFill>
                  <a:schemeClr val="tx1"/>
                </a:solidFill>
                <a:latin typeface="Arial"/>
                <a:cs typeface="Arial"/>
              </a:defRPr>
            </a:lvl1pPr>
            <a:lvl2pPr>
              <a:defRPr sz="900" b="0" i="0">
                <a:latin typeface="Whitney Book"/>
                <a:cs typeface="Whitney Book"/>
              </a:defRPr>
            </a:lvl2pPr>
            <a:lvl3pPr>
              <a:defRPr sz="900" b="0" i="0">
                <a:latin typeface="Whitney Book"/>
                <a:cs typeface="Whitney Book"/>
              </a:defRPr>
            </a:lvl3pPr>
            <a:lvl4pPr>
              <a:defRPr sz="900" b="0" i="0">
                <a:latin typeface="Whitney Book"/>
                <a:cs typeface="Whitney Book"/>
              </a:defRPr>
            </a:lvl4pPr>
            <a:lvl5pPr>
              <a:defRPr sz="900" b="0" i="0">
                <a:latin typeface="Whitney Book"/>
                <a:cs typeface="Whitney Book"/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11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365760" y="3507854"/>
            <a:ext cx="5430203" cy="321394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buNone/>
              <a:defRPr sz="900" b="0" i="0" kern="0" cap="none" spc="0" normalizeH="0" baseline="0">
                <a:solidFill>
                  <a:srgbClr val="0C2344"/>
                </a:solidFill>
                <a:latin typeface="Arial Black"/>
                <a:cs typeface="Arial Black"/>
              </a:defRPr>
            </a:lvl1pPr>
            <a:lvl2pPr>
              <a:defRPr sz="900" b="0" i="0">
                <a:latin typeface="Whitney Book"/>
                <a:cs typeface="Whitney Book"/>
              </a:defRPr>
            </a:lvl2pPr>
            <a:lvl3pPr>
              <a:defRPr sz="900" b="0" i="0">
                <a:latin typeface="Whitney Book"/>
                <a:cs typeface="Whitney Book"/>
              </a:defRPr>
            </a:lvl3pPr>
            <a:lvl4pPr>
              <a:defRPr sz="900" b="0" i="0">
                <a:latin typeface="Whitney Book"/>
                <a:cs typeface="Whitney Book"/>
              </a:defRPr>
            </a:lvl4pPr>
            <a:lvl5pPr>
              <a:defRPr sz="900" b="0" i="0">
                <a:latin typeface="Whitney Book"/>
                <a:cs typeface="Whitney Book"/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6EFED4E-25C4-AE41-ADC7-2C8B3EE5E6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187" y="1332646"/>
            <a:ext cx="5438775" cy="1671152"/>
          </a:xfrm>
          <a:prstGeom prst="rect">
            <a:avLst/>
          </a:prstGeom>
        </p:spPr>
        <p:txBody>
          <a:bodyPr lIns="0" tIns="0" rIns="0" bIns="0"/>
          <a:lstStyle>
            <a:lvl1pPr algn="l">
              <a:lnSpc>
                <a:spcPts val="3800"/>
              </a:lnSpc>
              <a:defRPr lang="en-US" sz="3500" b="1" i="0" kern="0" cap="none" spc="0" baseline="0" smtClean="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02EB180-0261-4508-8211-3C10F7446F6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77835" y="5384914"/>
            <a:ext cx="1269841" cy="1269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2566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" descr="19903192319_565a1588df_k.jpg">
            <a:extLst>
              <a:ext uri="{FF2B5EF4-FFF2-40B4-BE49-F238E27FC236}">
                <a16:creationId xmlns:a16="http://schemas.microsoft.com/office/drawing/2014/main" id="{D9829923-113E-5648-9D9A-138CEBC2AEC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084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1">
            <a:extLst>
              <a:ext uri="{FF2B5EF4-FFF2-40B4-BE49-F238E27FC236}">
                <a16:creationId xmlns:a16="http://schemas.microsoft.com/office/drawing/2014/main" id="{EB2D4BAA-5A38-2B4D-93D4-20DB1134204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auto">
          <a:xfrm>
            <a:off x="0" y="0"/>
            <a:ext cx="9144000" cy="6857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099D264-4259-0240-9943-1FDC4277E41A}"/>
              </a:ext>
            </a:extLst>
          </p:cNvPr>
          <p:cNvSpPr/>
          <p:nvPr userDrawn="1"/>
        </p:nvSpPr>
        <p:spPr>
          <a:xfrm>
            <a:off x="-107950" y="1131888"/>
            <a:ext cx="6122988" cy="2735262"/>
          </a:xfrm>
          <a:prstGeom prst="rect">
            <a:avLst/>
          </a:prstGeom>
          <a:solidFill>
            <a:srgbClr val="FFFFFF">
              <a:alpha val="7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4871845-901A-DA47-8E47-9D906EB499D2}"/>
              </a:ext>
            </a:extLst>
          </p:cNvPr>
          <p:cNvSpPr/>
          <p:nvPr userDrawn="1"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12" name="Picture 9" descr="s4b282c2015.png">
            <a:extLst>
              <a:ext uri="{FF2B5EF4-FFF2-40B4-BE49-F238E27FC236}">
                <a16:creationId xmlns:a16="http://schemas.microsoft.com/office/drawing/2014/main" id="{976E544C-795A-884E-B590-62FA0620853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9638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 Placeholder 14"/>
          <p:cNvSpPr>
            <a:spLocks noGrp="1"/>
          </p:cNvSpPr>
          <p:nvPr>
            <p:ph type="body" sz="quarter" idx="12"/>
          </p:nvPr>
        </p:nvSpPr>
        <p:spPr>
          <a:xfrm>
            <a:off x="365760" y="3003798"/>
            <a:ext cx="5430203" cy="321394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buNone/>
              <a:defRPr sz="1700" b="0" i="0" kern="0" spc="30" baseline="0">
                <a:solidFill>
                  <a:schemeClr val="tx1"/>
                </a:solidFill>
                <a:latin typeface="Arial"/>
                <a:cs typeface="Arial"/>
              </a:defRPr>
            </a:lvl1pPr>
            <a:lvl2pPr>
              <a:defRPr sz="900" b="0" i="0">
                <a:latin typeface="Whitney Book"/>
                <a:cs typeface="Whitney Book"/>
              </a:defRPr>
            </a:lvl2pPr>
            <a:lvl3pPr>
              <a:defRPr sz="900" b="0" i="0">
                <a:latin typeface="Whitney Book"/>
                <a:cs typeface="Whitney Book"/>
              </a:defRPr>
            </a:lvl3pPr>
            <a:lvl4pPr>
              <a:defRPr sz="900" b="0" i="0">
                <a:latin typeface="Whitney Book"/>
                <a:cs typeface="Whitney Book"/>
              </a:defRPr>
            </a:lvl4pPr>
            <a:lvl5pPr>
              <a:defRPr sz="900" b="0" i="0">
                <a:latin typeface="Whitney Book"/>
                <a:cs typeface="Whitney Book"/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11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365760" y="3507854"/>
            <a:ext cx="5430203" cy="321394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buNone/>
              <a:defRPr sz="900" b="0" i="0" kern="0" cap="none" spc="0" normalizeH="0" baseline="0">
                <a:solidFill>
                  <a:srgbClr val="0C2344"/>
                </a:solidFill>
                <a:latin typeface="Arial Black"/>
                <a:cs typeface="Arial Black"/>
              </a:defRPr>
            </a:lvl1pPr>
            <a:lvl2pPr>
              <a:defRPr sz="900" b="0" i="0">
                <a:latin typeface="Whitney Book"/>
                <a:cs typeface="Whitney Book"/>
              </a:defRPr>
            </a:lvl2pPr>
            <a:lvl3pPr>
              <a:defRPr sz="900" b="0" i="0">
                <a:latin typeface="Whitney Book"/>
                <a:cs typeface="Whitney Book"/>
              </a:defRPr>
            </a:lvl3pPr>
            <a:lvl4pPr>
              <a:defRPr sz="900" b="0" i="0">
                <a:latin typeface="Whitney Book"/>
                <a:cs typeface="Whitney Book"/>
              </a:defRPr>
            </a:lvl4pPr>
            <a:lvl5pPr>
              <a:defRPr sz="900" b="0" i="0">
                <a:latin typeface="Whitney Book"/>
                <a:cs typeface="Whitney Book"/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F0EC12E1-0BC1-484B-96B4-5DCFD0239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187" y="1332646"/>
            <a:ext cx="5438775" cy="1671152"/>
          </a:xfrm>
          <a:prstGeom prst="rect">
            <a:avLst/>
          </a:prstGeom>
        </p:spPr>
        <p:txBody>
          <a:bodyPr lIns="0" tIns="0" rIns="0" bIns="0"/>
          <a:lstStyle>
            <a:lvl1pPr algn="l">
              <a:lnSpc>
                <a:spcPts val="3800"/>
              </a:lnSpc>
              <a:defRPr lang="en-US" sz="3500" b="1" i="0" kern="0" cap="none" spc="0" baseline="0" smtClean="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0C678AF-171E-4A60-AAC3-AB84204F5E49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77835" y="5384914"/>
            <a:ext cx="1269841" cy="1269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1308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">
            <a:extLst>
              <a:ext uri="{FF2B5EF4-FFF2-40B4-BE49-F238E27FC236}">
                <a16:creationId xmlns:a16="http://schemas.microsoft.com/office/drawing/2014/main" id="{AFCFD60A-3061-A640-9C1E-468052523DC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7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DCEB860-1E30-8B45-87AB-6A07BE5B7280}"/>
              </a:ext>
            </a:extLst>
          </p:cNvPr>
          <p:cNvSpPr/>
          <p:nvPr userDrawn="1"/>
        </p:nvSpPr>
        <p:spPr>
          <a:xfrm>
            <a:off x="-107950" y="1131888"/>
            <a:ext cx="6122988" cy="2735262"/>
          </a:xfrm>
          <a:prstGeom prst="rect">
            <a:avLst/>
          </a:prstGeom>
          <a:solidFill>
            <a:srgbClr val="FFFFFF">
              <a:alpha val="7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DC0B6A2-0D7D-5F48-B459-7C67C02567E5}"/>
              </a:ext>
            </a:extLst>
          </p:cNvPr>
          <p:cNvSpPr/>
          <p:nvPr userDrawn="1"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8" name="Picture 9" descr="s4b282c2015.png">
            <a:extLst>
              <a:ext uri="{FF2B5EF4-FFF2-40B4-BE49-F238E27FC236}">
                <a16:creationId xmlns:a16="http://schemas.microsoft.com/office/drawing/2014/main" id="{DC01C302-6CE4-0345-B11B-4EE96133A07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9638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 Placeholder 14"/>
          <p:cNvSpPr>
            <a:spLocks noGrp="1"/>
          </p:cNvSpPr>
          <p:nvPr>
            <p:ph type="body" sz="quarter" idx="12"/>
          </p:nvPr>
        </p:nvSpPr>
        <p:spPr>
          <a:xfrm>
            <a:off x="365760" y="3003798"/>
            <a:ext cx="5430203" cy="321394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buNone/>
              <a:defRPr sz="1700" b="0" i="0" kern="0" spc="30" baseline="0">
                <a:solidFill>
                  <a:schemeClr val="tx1"/>
                </a:solidFill>
                <a:latin typeface="Arial"/>
                <a:cs typeface="Arial"/>
              </a:defRPr>
            </a:lvl1pPr>
            <a:lvl2pPr>
              <a:defRPr sz="900" b="0" i="0">
                <a:latin typeface="Whitney Book"/>
                <a:cs typeface="Whitney Book"/>
              </a:defRPr>
            </a:lvl2pPr>
            <a:lvl3pPr>
              <a:defRPr sz="900" b="0" i="0">
                <a:latin typeface="Whitney Book"/>
                <a:cs typeface="Whitney Book"/>
              </a:defRPr>
            </a:lvl3pPr>
            <a:lvl4pPr>
              <a:defRPr sz="900" b="0" i="0">
                <a:latin typeface="Whitney Book"/>
                <a:cs typeface="Whitney Book"/>
              </a:defRPr>
            </a:lvl4pPr>
            <a:lvl5pPr>
              <a:defRPr sz="900" b="0" i="0">
                <a:latin typeface="Whitney Book"/>
                <a:cs typeface="Whitney Book"/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11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365760" y="3507854"/>
            <a:ext cx="5430203" cy="321394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buNone/>
              <a:defRPr sz="900" b="0" i="0" kern="0" cap="none" spc="0" normalizeH="0" baseline="0">
                <a:solidFill>
                  <a:srgbClr val="0C2344"/>
                </a:solidFill>
                <a:latin typeface="Arial Black"/>
                <a:cs typeface="Arial Black"/>
              </a:defRPr>
            </a:lvl1pPr>
            <a:lvl2pPr>
              <a:defRPr sz="900" b="0" i="0">
                <a:latin typeface="Whitney Book"/>
                <a:cs typeface="Whitney Book"/>
              </a:defRPr>
            </a:lvl2pPr>
            <a:lvl3pPr>
              <a:defRPr sz="900" b="0" i="0">
                <a:latin typeface="Whitney Book"/>
                <a:cs typeface="Whitney Book"/>
              </a:defRPr>
            </a:lvl3pPr>
            <a:lvl4pPr>
              <a:defRPr sz="900" b="0" i="0">
                <a:latin typeface="Whitney Book"/>
                <a:cs typeface="Whitney Book"/>
              </a:defRPr>
            </a:lvl4pPr>
            <a:lvl5pPr>
              <a:defRPr sz="900" b="0" i="0">
                <a:latin typeface="Whitney Book"/>
                <a:cs typeface="Whitney Book"/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4042AC8-B860-0849-9998-245CBAFA01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187" y="1332646"/>
            <a:ext cx="5438775" cy="1671152"/>
          </a:xfrm>
          <a:prstGeom prst="rect">
            <a:avLst/>
          </a:prstGeom>
        </p:spPr>
        <p:txBody>
          <a:bodyPr lIns="0" tIns="0" rIns="0" bIns="0"/>
          <a:lstStyle>
            <a:lvl1pPr algn="l">
              <a:lnSpc>
                <a:spcPts val="3800"/>
              </a:lnSpc>
              <a:defRPr lang="en-US" sz="3500" b="1" i="0" kern="0" cap="none" spc="0" baseline="0" smtClean="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B724714-3AB2-45E5-9196-B606D44E71B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77835" y="5384914"/>
            <a:ext cx="1269841" cy="1269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927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section Slide -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">
            <a:extLst>
              <a:ext uri="{FF2B5EF4-FFF2-40B4-BE49-F238E27FC236}">
                <a16:creationId xmlns:a16="http://schemas.microsoft.com/office/drawing/2014/main" id="{B96E4DB3-ADFA-864D-84E2-56D8542F4C6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7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222EADA-9D00-6D45-9EB5-FD17B06247D1}"/>
              </a:ext>
            </a:extLst>
          </p:cNvPr>
          <p:cNvSpPr/>
          <p:nvPr userDrawn="1"/>
        </p:nvSpPr>
        <p:spPr>
          <a:xfrm>
            <a:off x="25228" y="980728"/>
            <a:ext cx="6707012" cy="2808312"/>
          </a:xfrm>
          <a:prstGeom prst="rect">
            <a:avLst/>
          </a:prstGeom>
          <a:solidFill>
            <a:srgbClr val="FFFFFF">
              <a:alpha val="7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082DD4F-C21C-5F46-88BD-B12C0F57A32A}"/>
              </a:ext>
            </a:extLst>
          </p:cNvPr>
          <p:cNvSpPr/>
          <p:nvPr userDrawn="1"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6" name="Picture 9" descr="s4b282c2015.png">
            <a:extLst>
              <a:ext uri="{FF2B5EF4-FFF2-40B4-BE49-F238E27FC236}">
                <a16:creationId xmlns:a16="http://schemas.microsoft.com/office/drawing/2014/main" id="{70805F94-B923-704B-B020-9BD4C782028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9638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 Placeholder 14">
            <a:extLst>
              <a:ext uri="{FF2B5EF4-FFF2-40B4-BE49-F238E27FC236}">
                <a16:creationId xmlns:a16="http://schemas.microsoft.com/office/drawing/2014/main" id="{E7F03400-A7DD-CF4D-9870-8B6F0733BA18}"/>
              </a:ext>
            </a:extLst>
          </p:cNvPr>
          <p:cNvSpPr txBox="1">
            <a:spLocks/>
          </p:cNvSpPr>
          <p:nvPr userDrawn="1"/>
        </p:nvSpPr>
        <p:spPr>
          <a:xfrm flipH="1">
            <a:off x="8588375" y="6429375"/>
            <a:ext cx="304800" cy="192088"/>
          </a:xfrm>
          <a:prstGeom prst="rect">
            <a:avLst/>
          </a:prstGeom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fld id="{01D9FB05-43A4-8246-902D-5760F6305D84}" type="slidenum">
              <a:rPr lang="en-US" altLang="en-US" sz="900" smtClean="0">
                <a:solidFill>
                  <a:srgbClr val="FFFFFF"/>
                </a:solidFill>
                <a:latin typeface="Whitney Book" pitchFamily="2" charset="0"/>
              </a:rPr>
              <a:pPr algn="r">
                <a:spcBef>
                  <a:spcPct val="20000"/>
                </a:spcBef>
                <a:buFont typeface="Arial" panose="020B0604020202020204" pitchFamily="34" charset="0"/>
                <a:buNone/>
                <a:defRPr/>
              </a:pPr>
              <a:t>‹#›</a:t>
            </a:fld>
            <a:endParaRPr lang="en-CA" altLang="en-US" sz="900">
              <a:solidFill>
                <a:srgbClr val="FFFFFF"/>
              </a:solidFill>
              <a:latin typeface="Whitney Book" pitchFamily="2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2CE304-14AC-F545-BF82-BC1E0525F2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586" y="1933575"/>
            <a:ext cx="5574566" cy="992982"/>
          </a:xfrm>
          <a:prstGeom prst="rect">
            <a:avLst/>
          </a:prstGeom>
        </p:spPr>
        <p:txBody>
          <a:bodyPr lIns="0" tIns="0" rIns="0" bIns="0"/>
          <a:lstStyle>
            <a:lvl1pPr algn="l">
              <a:lnSpc>
                <a:spcPts val="3400"/>
              </a:lnSpc>
              <a:defRPr lang="en-US" sz="2800" b="1" i="0" kern="0" cap="none" spc="0" baseline="0" dirty="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8C3EDDD-0170-4887-8C92-505E3251A40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77835" y="5384914"/>
            <a:ext cx="1269841" cy="1269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5047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section Slide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">
            <a:extLst>
              <a:ext uri="{FF2B5EF4-FFF2-40B4-BE49-F238E27FC236}">
                <a16:creationId xmlns:a16="http://schemas.microsoft.com/office/drawing/2014/main" id="{230FADF7-BC6B-8E44-9B94-ED171B412BF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7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D133BCF-FA56-1E40-92F5-8A0EDA904417}"/>
              </a:ext>
            </a:extLst>
          </p:cNvPr>
          <p:cNvSpPr/>
          <p:nvPr userDrawn="1"/>
        </p:nvSpPr>
        <p:spPr>
          <a:xfrm>
            <a:off x="-42276" y="980728"/>
            <a:ext cx="6774516" cy="2952328"/>
          </a:xfrm>
          <a:prstGeom prst="rect">
            <a:avLst/>
          </a:prstGeom>
          <a:solidFill>
            <a:srgbClr val="FFFFFF">
              <a:alpha val="7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E46C0C3-620D-F04C-A233-A4254890FBB9}"/>
              </a:ext>
            </a:extLst>
          </p:cNvPr>
          <p:cNvSpPr/>
          <p:nvPr userDrawn="1"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6" name="Picture 4" descr="s4b282c2015.png">
            <a:extLst>
              <a:ext uri="{FF2B5EF4-FFF2-40B4-BE49-F238E27FC236}">
                <a16:creationId xmlns:a16="http://schemas.microsoft.com/office/drawing/2014/main" id="{2C9F45C0-B486-7444-B6DD-B18A26A541F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9638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 Placeholder 14">
            <a:extLst>
              <a:ext uri="{FF2B5EF4-FFF2-40B4-BE49-F238E27FC236}">
                <a16:creationId xmlns:a16="http://schemas.microsoft.com/office/drawing/2014/main" id="{35C561C1-A646-FC47-A50A-B7049A8E8EB9}"/>
              </a:ext>
            </a:extLst>
          </p:cNvPr>
          <p:cNvSpPr txBox="1">
            <a:spLocks/>
          </p:cNvSpPr>
          <p:nvPr userDrawn="1"/>
        </p:nvSpPr>
        <p:spPr>
          <a:xfrm flipH="1">
            <a:off x="8588375" y="6429375"/>
            <a:ext cx="304800" cy="192088"/>
          </a:xfrm>
          <a:prstGeom prst="rect">
            <a:avLst/>
          </a:prstGeom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fld id="{FFBDD591-FBBD-F745-B91D-C19A26834D82}" type="slidenum">
              <a:rPr lang="en-US" altLang="en-US" sz="900" smtClean="0">
                <a:solidFill>
                  <a:srgbClr val="FFFFFF"/>
                </a:solidFill>
                <a:latin typeface="Whitney Book" pitchFamily="2" charset="0"/>
              </a:rPr>
              <a:pPr algn="r">
                <a:spcBef>
                  <a:spcPct val="20000"/>
                </a:spcBef>
                <a:buFont typeface="Arial" panose="020B0604020202020204" pitchFamily="34" charset="0"/>
                <a:buNone/>
                <a:defRPr/>
              </a:pPr>
              <a:t>‹#›</a:t>
            </a:fld>
            <a:endParaRPr lang="en-CA" altLang="en-US" sz="900">
              <a:solidFill>
                <a:srgbClr val="FFFFFF"/>
              </a:solidFill>
              <a:latin typeface="Whitney Book" pitchFamily="2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944B46F-7B1E-394D-A532-CB7AC36F65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7835" y="2238731"/>
            <a:ext cx="5574566" cy="992982"/>
          </a:xfrm>
          <a:prstGeom prst="rect">
            <a:avLst/>
          </a:prstGeom>
        </p:spPr>
        <p:txBody>
          <a:bodyPr lIns="0" tIns="0" rIns="0" bIns="0"/>
          <a:lstStyle>
            <a:lvl1pPr algn="l">
              <a:lnSpc>
                <a:spcPts val="3400"/>
              </a:lnSpc>
              <a:defRPr lang="en-US" sz="2800" b="1" i="0" kern="0" cap="none" spc="0" baseline="0" dirty="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DC50D76-A73B-4B54-93DC-B9DD074FA706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77835" y="5384914"/>
            <a:ext cx="1269841" cy="1269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7394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section Slide -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" descr="20063615986_7c97fbf65b_o.jpg">
            <a:extLst>
              <a:ext uri="{FF2B5EF4-FFF2-40B4-BE49-F238E27FC236}">
                <a16:creationId xmlns:a16="http://schemas.microsoft.com/office/drawing/2014/main" id="{190DD53C-3338-1749-9835-C61D3EBB65B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02B34DE-C8D7-4941-85FC-9C102F26A87E}"/>
              </a:ext>
            </a:extLst>
          </p:cNvPr>
          <p:cNvSpPr/>
          <p:nvPr userDrawn="1"/>
        </p:nvSpPr>
        <p:spPr>
          <a:xfrm>
            <a:off x="0" y="1131888"/>
            <a:ext cx="6015038" cy="1131887"/>
          </a:xfrm>
          <a:prstGeom prst="rect">
            <a:avLst/>
          </a:prstGeom>
          <a:solidFill>
            <a:srgbClr val="FFFFFF">
              <a:alpha val="7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F03F79-0CE3-484C-80F3-0DC62A985878}"/>
              </a:ext>
            </a:extLst>
          </p:cNvPr>
          <p:cNvSpPr/>
          <p:nvPr userDrawn="1"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6" name="Picture 4" descr="s4b282c2015.png">
            <a:extLst>
              <a:ext uri="{FF2B5EF4-FFF2-40B4-BE49-F238E27FC236}">
                <a16:creationId xmlns:a16="http://schemas.microsoft.com/office/drawing/2014/main" id="{40E88321-01A2-A44A-9104-3E5A6313047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9638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 Placeholder 14">
            <a:extLst>
              <a:ext uri="{FF2B5EF4-FFF2-40B4-BE49-F238E27FC236}">
                <a16:creationId xmlns:a16="http://schemas.microsoft.com/office/drawing/2014/main" id="{453F84A4-C300-2846-96FE-BDD7F6942CA6}"/>
              </a:ext>
            </a:extLst>
          </p:cNvPr>
          <p:cNvSpPr txBox="1">
            <a:spLocks/>
          </p:cNvSpPr>
          <p:nvPr userDrawn="1"/>
        </p:nvSpPr>
        <p:spPr>
          <a:xfrm flipH="1">
            <a:off x="8588375" y="6429375"/>
            <a:ext cx="304800" cy="192088"/>
          </a:xfrm>
          <a:prstGeom prst="rect">
            <a:avLst/>
          </a:prstGeom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fld id="{527C68B3-340A-D946-8D23-EE60C0F57BFC}" type="slidenum">
              <a:rPr lang="en-US" altLang="en-US" sz="900" smtClean="0">
                <a:solidFill>
                  <a:srgbClr val="FFFFFF"/>
                </a:solidFill>
                <a:latin typeface="Whitney Book" pitchFamily="2" charset="0"/>
              </a:rPr>
              <a:pPr algn="r">
                <a:spcBef>
                  <a:spcPct val="20000"/>
                </a:spcBef>
                <a:buFont typeface="Arial" panose="020B0604020202020204" pitchFamily="34" charset="0"/>
                <a:buNone/>
                <a:defRPr/>
              </a:pPr>
              <a:t>‹#›</a:t>
            </a:fld>
            <a:endParaRPr lang="en-CA" altLang="en-US" sz="900">
              <a:solidFill>
                <a:srgbClr val="FFFFFF"/>
              </a:solidFill>
              <a:latin typeface="Whitney Book" pitchFamily="2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8F53722-9EDE-C144-99F5-80E7B683B8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586" y="1270794"/>
            <a:ext cx="5574566" cy="992982"/>
          </a:xfrm>
          <a:prstGeom prst="rect">
            <a:avLst/>
          </a:prstGeom>
        </p:spPr>
        <p:txBody>
          <a:bodyPr lIns="0" tIns="0" rIns="0" bIns="0"/>
          <a:lstStyle>
            <a:lvl1pPr algn="l">
              <a:lnSpc>
                <a:spcPts val="3400"/>
              </a:lnSpc>
              <a:defRPr lang="en-US" sz="2800" b="1" i="0" kern="0" cap="none" spc="0" baseline="0" dirty="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CC5D5B5-0BA0-47A8-9019-58520066630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77835" y="5384914"/>
            <a:ext cx="1269841" cy="1269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90454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Slide -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9" descr="s4b282c2015.png">
            <a:extLst>
              <a:ext uri="{FF2B5EF4-FFF2-40B4-BE49-F238E27FC236}">
                <a16:creationId xmlns:a16="http://schemas.microsoft.com/office/drawing/2014/main" id="{5E5EF00F-F1A0-9E40-B4C9-C9C4F927874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9638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Placeholder 14">
            <a:extLst>
              <a:ext uri="{FF2B5EF4-FFF2-40B4-BE49-F238E27FC236}">
                <a16:creationId xmlns:a16="http://schemas.microsoft.com/office/drawing/2014/main" id="{2779D4D2-ACF9-D247-B934-B336DD96A2E0}"/>
              </a:ext>
            </a:extLst>
          </p:cNvPr>
          <p:cNvSpPr txBox="1">
            <a:spLocks/>
          </p:cNvSpPr>
          <p:nvPr userDrawn="1"/>
        </p:nvSpPr>
        <p:spPr>
          <a:xfrm flipH="1">
            <a:off x="8588375" y="6429375"/>
            <a:ext cx="304800" cy="192088"/>
          </a:xfrm>
          <a:prstGeom prst="rect">
            <a:avLst/>
          </a:prstGeom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fld id="{44C0BECF-5B26-D240-9E95-4B1954DA7568}" type="slidenum">
              <a:rPr lang="en-US" altLang="en-US" sz="900" smtClean="0">
                <a:cs typeface="Arial" panose="020B0604020202020204" pitchFamily="34" charset="0"/>
              </a:rPr>
              <a:pPr algn="r">
                <a:spcBef>
                  <a:spcPct val="20000"/>
                </a:spcBef>
                <a:buFont typeface="Arial" panose="020B0604020202020204" pitchFamily="34" charset="0"/>
                <a:buNone/>
                <a:defRPr/>
              </a:pPr>
              <a:t>‹#›</a:t>
            </a:fld>
            <a:endParaRPr lang="en-CA" altLang="en-US" sz="900">
              <a:cs typeface="Arial" panose="020B0604020202020204" pitchFamily="34" charset="0"/>
            </a:endParaRP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38954" y="1131888"/>
            <a:ext cx="7661438" cy="5393456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30000"/>
              </a:lnSpc>
              <a:spcBef>
                <a:spcPts val="0"/>
              </a:spcBef>
              <a:buFontTx/>
              <a:buNone/>
              <a:defRPr sz="1500"/>
            </a:lvl1pPr>
            <a:lvl2pPr marL="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2pPr>
            <a:lvl3pPr marL="540000" indent="-180000">
              <a:lnSpc>
                <a:spcPct val="130000"/>
              </a:lnSpc>
              <a:spcBef>
                <a:spcPts val="0"/>
              </a:spcBef>
              <a:defRPr sz="1500"/>
            </a:lvl3pPr>
            <a:lvl4pPr marL="90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4pPr>
            <a:lvl5pPr marL="126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5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9E5A06-9A57-AF4C-A3F1-66961B55E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54" y="315868"/>
            <a:ext cx="7661438" cy="623332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100"/>
              </a:lnSpc>
              <a:defRPr kumimoji="0" lang="en-US" sz="21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/>
                <a:ea typeface="ＭＳ Ｐゴシック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B781877-9626-4AC2-94F2-E88D2D923AC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7835" y="5384914"/>
            <a:ext cx="1269841" cy="1269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403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Slide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41D3143-F66B-1844-BA02-EB9630D62E41}"/>
              </a:ext>
            </a:extLst>
          </p:cNvPr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183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800" dirty="0"/>
          </a:p>
        </p:txBody>
      </p:sp>
      <p:pic>
        <p:nvPicPr>
          <p:cNvPr id="5" name="Picture 2" descr="2014_logo_only_reverse.png">
            <a:extLst>
              <a:ext uri="{FF2B5EF4-FFF2-40B4-BE49-F238E27FC236}">
                <a16:creationId xmlns:a16="http://schemas.microsoft.com/office/drawing/2014/main" id="{0A8B9C40-AD95-1844-B913-4C897C9DA38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5188" y="1419225"/>
            <a:ext cx="407987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Placeholder 14">
            <a:extLst>
              <a:ext uri="{FF2B5EF4-FFF2-40B4-BE49-F238E27FC236}">
                <a16:creationId xmlns:a16="http://schemas.microsoft.com/office/drawing/2014/main" id="{F8344393-85E6-144E-A454-3ECD5EAF2C87}"/>
              </a:ext>
            </a:extLst>
          </p:cNvPr>
          <p:cNvSpPr txBox="1">
            <a:spLocks/>
          </p:cNvSpPr>
          <p:nvPr userDrawn="1"/>
        </p:nvSpPr>
        <p:spPr>
          <a:xfrm flipH="1">
            <a:off x="8588375" y="6429375"/>
            <a:ext cx="304800" cy="192088"/>
          </a:xfrm>
          <a:prstGeom prst="rect">
            <a:avLst/>
          </a:prstGeom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fld id="{4BDE27AD-CDBF-4D4D-B152-65AE3FC89D8B}" type="slidenum">
              <a:rPr lang="en-US" altLang="en-US" sz="900" smtClean="0">
                <a:solidFill>
                  <a:srgbClr val="FFFFFF"/>
                </a:solidFill>
                <a:cs typeface="Arial" panose="020B0604020202020204" pitchFamily="34" charset="0"/>
              </a:rPr>
              <a:pPr algn="r">
                <a:spcBef>
                  <a:spcPct val="20000"/>
                </a:spcBef>
                <a:buFont typeface="Arial" panose="020B0604020202020204" pitchFamily="34" charset="0"/>
                <a:buNone/>
                <a:defRPr/>
              </a:pPr>
              <a:t>‹#›</a:t>
            </a:fld>
            <a:endParaRPr lang="en-CA" altLang="en-US" sz="900">
              <a:solidFill>
                <a:srgbClr val="FFFFFF"/>
              </a:solidFill>
              <a:cs typeface="Arial" panose="020B0604020202020204" pitchFamily="34" charset="0"/>
            </a:endParaRP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38954" y="1131888"/>
            <a:ext cx="7661438" cy="5393456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30000"/>
              </a:lnSpc>
              <a:spcBef>
                <a:spcPts val="0"/>
              </a:spcBef>
              <a:buFontTx/>
              <a:buNone/>
              <a:defRPr sz="1500">
                <a:solidFill>
                  <a:srgbClr val="FFFFFF"/>
                </a:solidFill>
              </a:defRPr>
            </a:lvl1pPr>
            <a:lvl2pPr marL="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>
                <a:solidFill>
                  <a:srgbClr val="FFFFFF"/>
                </a:solidFill>
              </a:defRPr>
            </a:lvl2pPr>
            <a:lvl3pPr marL="540000" indent="-180000">
              <a:lnSpc>
                <a:spcPct val="130000"/>
              </a:lnSpc>
              <a:spcBef>
                <a:spcPts val="0"/>
              </a:spcBef>
              <a:defRPr sz="1500">
                <a:solidFill>
                  <a:srgbClr val="FFFFFF"/>
                </a:solidFill>
              </a:defRPr>
            </a:lvl3pPr>
            <a:lvl4pPr marL="90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>
                <a:solidFill>
                  <a:srgbClr val="FFFFFF"/>
                </a:solidFill>
              </a:defRPr>
            </a:lvl4pPr>
            <a:lvl5pPr marL="126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>
                <a:solidFill>
                  <a:srgbClr val="FFFFFF"/>
                </a:solidFill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63BD58-7CC2-8046-9108-9872C6D69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54" y="315868"/>
            <a:ext cx="7661438" cy="623332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100"/>
              </a:lnSpc>
              <a:defRPr kumimoji="0" lang="en-US" sz="21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10000"/>
                    <a:lumOff val="90000"/>
                  </a:schemeClr>
                </a:solidFill>
                <a:effectLst/>
                <a:uLnTx/>
                <a:uFillTx/>
                <a:latin typeface="Arial"/>
                <a:ea typeface="ＭＳ Ｐゴシック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6751D45-D6C0-4827-8408-A6F5682470B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7835" y="5384914"/>
            <a:ext cx="1269841" cy="1269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862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5204" r:id="rId1"/>
    <p:sldLayoutId id="2147485205" r:id="rId2"/>
    <p:sldLayoutId id="2147485206" r:id="rId3"/>
    <p:sldLayoutId id="2147485207" r:id="rId4"/>
    <p:sldLayoutId id="2147485208" r:id="rId5"/>
    <p:sldLayoutId id="2147485209" r:id="rId6"/>
    <p:sldLayoutId id="2147485210" r:id="rId7"/>
    <p:sldLayoutId id="2147485211" r:id="rId8"/>
    <p:sldLayoutId id="2147485212" r:id="rId9"/>
    <p:sldLayoutId id="2147485213" r:id="rId10"/>
    <p:sldLayoutId id="2147485214" r:id="rId11"/>
    <p:sldLayoutId id="2147485215" r:id="rId12"/>
    <p:sldLayoutId id="2147485216" r:id="rId13"/>
    <p:sldLayoutId id="2147485217" r:id="rId14"/>
    <p:sldLayoutId id="2147485218" r:id="rId15"/>
    <p:sldLayoutId id="2147485219" r:id="rId16"/>
    <p:sldLayoutId id="2147485220" r:id="rId17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MS PGothic" panose="020B0600070205080204" pitchFamily="34" charset="-128"/>
          <a:cs typeface="ＭＳ Ｐゴシック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MS PGothic" panose="020B0600070205080204" pitchFamily="34" charset="-128"/>
          <a:cs typeface="ＭＳ Ｐゴシック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MS PGothic" panose="020B0600070205080204" pitchFamily="34" charset="-128"/>
          <a:cs typeface="ＭＳ Ｐゴシック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MS PGothic" panose="020B0600070205080204" pitchFamily="34" charset="-128"/>
          <a:cs typeface="ＭＳ Ｐゴシック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MS PGothic" panose="020B0600070205080204" pitchFamily="34" charset="-128"/>
          <a:cs typeface="ＭＳ Ｐゴシック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-128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-128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-128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maps.ubc.ca/?code=NEST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maps.ubc.ca/?code=VSHS10008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E27943-D90E-5E42-8742-DC756F0E7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August 28 and 29, 2024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CF58517-A46D-CB46-87D8-A3DAAB6E6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100" dirty="0">
                <a:ea typeface="ＭＳ Ｐゴシック" charset="-128"/>
              </a:rPr>
              <a:t>Welcome to MDS!</a:t>
            </a:r>
            <a:br>
              <a:rPr lang="en-US" spc="100" dirty="0">
                <a:ea typeface="ＭＳ Ｐゴシック" charset="-128"/>
              </a:rPr>
            </a:br>
            <a:r>
              <a:rPr lang="en-US" sz="2000" spc="100" dirty="0">
                <a:ea typeface="ＭＳ Ｐゴシック" charset="-128"/>
              </a:rPr>
              <a:t>Orientation 2024</a:t>
            </a:r>
            <a:endParaRPr lang="en-US" sz="2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ext Placeholder 6">
            <a:extLst>
              <a:ext uri="{FF2B5EF4-FFF2-40B4-BE49-F238E27FC236}">
                <a16:creationId xmlns:a16="http://schemas.microsoft.com/office/drawing/2014/main" id="{E1DFEB02-0C22-C64D-9FB6-20B009A70AB5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/>
        <p:txBody>
          <a:bodyPr vert="horz" lIns="0" tIns="0" rIns="0" bIns="0" anchor="t"/>
          <a:lstStyle/>
          <a:p>
            <a:pPr marL="285750" indent="-2857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sz="1800" dirty="0">
                <a:ea typeface="MS PGothic"/>
              </a:rPr>
              <a:t>MDS Vancouver Launched in 2016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sz="1800" dirty="0">
                <a:ea typeface="MS PGothic"/>
              </a:rPr>
              <a:t>Industry consultation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sz="1800" dirty="0">
                <a:ea typeface="MS PGothic"/>
              </a:rPr>
              <a:t>Unique partnership between CS, Stats and Ling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sz="1800" dirty="0">
                <a:ea typeface="MS PGothic"/>
              </a:rPr>
              <a:t>One of the 1st Masters level Data Science programs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sz="1800" dirty="0">
                <a:ea typeface="MS PGothic"/>
              </a:rPr>
              <a:t>Curriculum designed from scratch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sz="1800" dirty="0">
                <a:ea typeface="MS PGothic"/>
              </a:rPr>
              <a:t>UBC Okanagan campus MDS program in 2018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sz="1800" dirty="0">
                <a:ea typeface="MS PGothic"/>
              </a:rPr>
              <a:t>Specialization in Computational Linguistics in 2019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altLang="en-US" sz="1800" dirty="0">
                <a:ea typeface="MS PGothic"/>
              </a:rPr>
              <a:t>2 MDS V sections 2024</a:t>
            </a:r>
            <a:endParaRPr lang="en-CA" altLang="en-US" sz="1800" dirty="0">
              <a:ea typeface="MS PGothic"/>
            </a:endParaRPr>
          </a:p>
          <a:p>
            <a:endParaRPr lang="en-CA" altLang="en-US" dirty="0"/>
          </a:p>
          <a:p>
            <a:endParaRPr lang="en-CA" altLang="en-US" dirty="0"/>
          </a:p>
          <a:p>
            <a:endParaRPr lang="en-CA" alt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E63C507-D43E-674E-AE80-7B9BC1499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0077C8"/>
                </a:solidFill>
              </a:rPr>
              <a:t>MDS History</a:t>
            </a:r>
            <a:br>
              <a:rPr lang="en-CA" dirty="0">
                <a:solidFill>
                  <a:srgbClr val="0077C8"/>
                </a:solidFill>
              </a:rPr>
            </a:br>
            <a:endParaRPr 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ext Placeholder 6">
            <a:extLst>
              <a:ext uri="{FF2B5EF4-FFF2-40B4-BE49-F238E27FC236}">
                <a16:creationId xmlns:a16="http://schemas.microsoft.com/office/drawing/2014/main" id="{E1DFEB02-0C22-C64D-9FB6-20B009A70AB5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/>
        <p:txBody>
          <a:bodyPr vert="horz" lIns="0" tIns="0" rIns="0" bIns="0" anchor="t"/>
          <a:lstStyle/>
          <a:p>
            <a:pPr>
              <a:spcBef>
                <a:spcPct val="0"/>
              </a:spcBef>
              <a:defRPr/>
            </a:pPr>
            <a:endParaRPr lang="en-US" altLang="x-none" sz="1600" dirty="0">
              <a:latin typeface="Arial" charset="0"/>
              <a:ea typeface="MS PGothic" charset="-128"/>
            </a:endParaRPr>
          </a:p>
          <a:p>
            <a:pPr>
              <a:spcBef>
                <a:spcPct val="0"/>
              </a:spcBef>
              <a:defRPr/>
            </a:pPr>
            <a:r>
              <a:rPr lang="en-US" altLang="x-none" sz="2000" dirty="0">
                <a:latin typeface="Arial"/>
                <a:ea typeface="MS PGothic"/>
              </a:rPr>
              <a:t>MDS V (Cohort 9)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sz="2000" dirty="0">
                <a:ea typeface="MS PGothic"/>
              </a:rPr>
              <a:t>135+ students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sz="2000" dirty="0">
                <a:ea typeface="MS PGothic"/>
              </a:rPr>
              <a:t>30 different nationalities</a:t>
            </a:r>
          </a:p>
          <a:p>
            <a:pPr>
              <a:spcBef>
                <a:spcPct val="0"/>
              </a:spcBef>
              <a:defRPr/>
            </a:pPr>
            <a:endParaRPr lang="en-US" altLang="x-none" sz="2000" dirty="0">
              <a:latin typeface="Arial" charset="0"/>
              <a:ea typeface="MS PGothic" charset="-128"/>
            </a:endParaRPr>
          </a:p>
          <a:p>
            <a:pPr>
              <a:spcBef>
                <a:spcPct val="0"/>
              </a:spcBef>
              <a:defRPr/>
            </a:pPr>
            <a:r>
              <a:rPr lang="en-US" altLang="x-none" sz="2000" dirty="0">
                <a:latin typeface="Arial"/>
                <a:ea typeface="MS PGothic"/>
              </a:rPr>
              <a:t>MDS CL (Cohort 6)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sz="2000" dirty="0">
                <a:ea typeface="MS PGothic"/>
              </a:rPr>
              <a:t>35+ students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sz="2000" dirty="0">
                <a:ea typeface="MS PGothic"/>
              </a:rPr>
              <a:t>13 different nationalities</a:t>
            </a:r>
            <a:endParaRPr lang="en-CA" altLang="en-US" sz="2000" dirty="0">
              <a:ea typeface="MS PGothic"/>
            </a:endParaRPr>
          </a:p>
          <a:p>
            <a:endParaRPr lang="en-CA" altLang="en-US" dirty="0"/>
          </a:p>
          <a:p>
            <a:endParaRPr lang="en-CA" alt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E63C507-D43E-674E-AE80-7B9BC1499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0077C8"/>
                </a:solidFill>
              </a:rPr>
              <a:t>MDS Diversity</a:t>
            </a:r>
            <a:br>
              <a:rPr lang="en-CA" dirty="0">
                <a:solidFill>
                  <a:srgbClr val="0077C8"/>
                </a:solidFill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70648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ext Placeholder 6">
            <a:extLst>
              <a:ext uri="{FF2B5EF4-FFF2-40B4-BE49-F238E27FC236}">
                <a16:creationId xmlns:a16="http://schemas.microsoft.com/office/drawing/2014/main" id="{E1DFEB02-0C22-C64D-9FB6-20B009A70AB5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/>
        <p:txBody>
          <a:bodyPr vert="horz" lIns="0" tIns="0" rIns="0" bIns="0" anchor="t"/>
          <a:lstStyle/>
          <a:p>
            <a:pPr>
              <a:lnSpc>
                <a:spcPct val="150000"/>
              </a:lnSpc>
              <a:spcBef>
                <a:spcPct val="0"/>
              </a:spcBef>
              <a:defRPr/>
            </a:pPr>
            <a:r>
              <a:rPr lang="en-US" altLang="x-none" sz="1800" dirty="0">
                <a:ea typeface="MS PGothic"/>
              </a:rPr>
              <a:t>Arts: 21</a:t>
            </a:r>
          </a:p>
          <a:p>
            <a:pPr>
              <a:lnSpc>
                <a:spcPct val="150000"/>
              </a:lnSpc>
              <a:spcBef>
                <a:spcPct val="0"/>
              </a:spcBef>
              <a:defRPr/>
            </a:pPr>
            <a:r>
              <a:rPr lang="en-US" altLang="en-US" sz="1800" dirty="0">
                <a:ea typeface="MS PGothic"/>
              </a:rPr>
              <a:t>Finance, Business, Management, Economics: 37</a:t>
            </a:r>
          </a:p>
          <a:p>
            <a:pPr>
              <a:lnSpc>
                <a:spcPct val="150000"/>
              </a:lnSpc>
              <a:spcBef>
                <a:spcPct val="0"/>
              </a:spcBef>
              <a:defRPr/>
            </a:pPr>
            <a:r>
              <a:rPr lang="en-US" altLang="en-US" sz="1800" dirty="0">
                <a:ea typeface="MS PGothic"/>
              </a:rPr>
              <a:t>Engineering: 29</a:t>
            </a:r>
          </a:p>
          <a:p>
            <a:pPr>
              <a:lnSpc>
                <a:spcPct val="150000"/>
              </a:lnSpc>
              <a:spcBef>
                <a:spcPct val="0"/>
              </a:spcBef>
              <a:defRPr/>
            </a:pPr>
            <a:r>
              <a:rPr lang="en-US" altLang="en-US" sz="1800" dirty="0">
                <a:ea typeface="MS PGothic"/>
              </a:rPr>
              <a:t>Health/Life Sciences (Biochemistry, Biology, Physics, Chemistry, etc.): 22</a:t>
            </a:r>
          </a:p>
          <a:p>
            <a:pPr>
              <a:lnSpc>
                <a:spcPct val="150000"/>
              </a:lnSpc>
              <a:spcBef>
                <a:spcPct val="0"/>
              </a:spcBef>
              <a:defRPr/>
            </a:pPr>
            <a:r>
              <a:rPr lang="en-US" altLang="en-US" sz="1800" dirty="0">
                <a:ea typeface="MS PGothic"/>
              </a:rPr>
              <a:t>Computer Science/Computer Engineering: 42</a:t>
            </a:r>
          </a:p>
          <a:p>
            <a:pPr>
              <a:lnSpc>
                <a:spcPct val="150000"/>
              </a:lnSpc>
              <a:spcBef>
                <a:spcPct val="0"/>
              </a:spcBef>
              <a:defRPr/>
            </a:pPr>
            <a:r>
              <a:rPr lang="en-CA" altLang="en-US" sz="1800" dirty="0">
                <a:ea typeface="MS PGothic"/>
              </a:rPr>
              <a:t>Stats and Math: 27</a:t>
            </a:r>
          </a:p>
          <a:p>
            <a:pPr>
              <a:lnSpc>
                <a:spcPct val="150000"/>
              </a:lnSpc>
              <a:spcBef>
                <a:spcPct val="0"/>
              </a:spcBef>
              <a:defRPr/>
            </a:pPr>
            <a:r>
              <a:rPr lang="en-CA" altLang="en-US" sz="1800" dirty="0">
                <a:ea typeface="MS PGothic"/>
              </a:rPr>
              <a:t>Data Science: 8</a:t>
            </a:r>
          </a:p>
          <a:p>
            <a:pPr>
              <a:lnSpc>
                <a:spcPct val="150000"/>
              </a:lnSpc>
              <a:spcBef>
                <a:spcPct val="0"/>
              </a:spcBef>
              <a:defRPr/>
            </a:pPr>
            <a:r>
              <a:rPr lang="en-CA" altLang="en-US" sz="1800" dirty="0">
                <a:ea typeface="MS PGothic"/>
              </a:rPr>
              <a:t>Other (Education, Forestry, etc.): 6</a:t>
            </a:r>
          </a:p>
          <a:p>
            <a:endParaRPr lang="en-CA" altLang="en-US" dirty="0"/>
          </a:p>
          <a:p>
            <a:endParaRPr lang="en-CA" alt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E63C507-D43E-674E-AE80-7B9BC1499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0077C8"/>
                </a:solidFill>
              </a:rPr>
              <a:t>MDS Diversity (MDS V + MDS CL)</a:t>
            </a:r>
            <a:br>
              <a:rPr lang="en-CA" dirty="0">
                <a:solidFill>
                  <a:srgbClr val="0077C8"/>
                </a:solidFill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77539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ext Placeholder 6">
            <a:extLst>
              <a:ext uri="{FF2B5EF4-FFF2-40B4-BE49-F238E27FC236}">
                <a16:creationId xmlns:a16="http://schemas.microsoft.com/office/drawing/2014/main" id="{E1DFEB02-0C22-C64D-9FB6-20B009A70AB5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/>
        <p:txBody>
          <a:bodyPr vert="horz" lIns="0" tIns="0" rIns="0" bIns="0" anchor="t"/>
          <a:lstStyle/>
          <a:p>
            <a:pPr marL="285750" indent="-285750">
              <a:spcBef>
                <a:spcPct val="0"/>
              </a:spcBef>
              <a:buFont typeface="Arial" panose="020B0604020202020204" pitchFamily="34" charset="0"/>
              <a:buChar char="•"/>
              <a:defRPr/>
            </a:pPr>
            <a:endParaRPr lang="en-US" altLang="x-none" sz="1800" dirty="0">
              <a:latin typeface="Arial" charset="0"/>
              <a:ea typeface="MS PGothic" charset="-128"/>
            </a:endParaRPr>
          </a:p>
          <a:p>
            <a:pPr marL="285750" indent="-285750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  <a:defRPr/>
            </a:pPr>
            <a:r>
              <a:rPr lang="en-US" altLang="x-none" sz="1800" dirty="0">
                <a:latin typeface="Arial"/>
                <a:ea typeface="MS PGothic"/>
              </a:rPr>
              <a:t>PhD, Master’s and Bachelor’s</a:t>
            </a:r>
          </a:p>
          <a:p>
            <a:pPr marL="285750" indent="-285750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  <a:defRPr/>
            </a:pPr>
            <a:r>
              <a:rPr lang="en-US" altLang="x-none" sz="1800" dirty="0">
                <a:latin typeface="Arial"/>
                <a:ea typeface="MS PGothic"/>
              </a:rPr>
              <a:t>From more than 80 different institutions around the world</a:t>
            </a:r>
          </a:p>
          <a:p>
            <a:pPr marL="285750" indent="-285750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  <a:defRPr/>
            </a:pPr>
            <a:endParaRPr lang="en-US" altLang="x-none" sz="1800" dirty="0">
              <a:latin typeface="Arial" charset="0"/>
              <a:ea typeface="MS PGothic" charset="-128"/>
            </a:endParaRPr>
          </a:p>
          <a:p>
            <a:pPr marL="285750" indent="-285750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  <a:defRPr/>
            </a:pPr>
            <a:r>
              <a:rPr lang="en-US" altLang="en-US" sz="1800" dirty="0">
                <a:latin typeface="Arial"/>
                <a:ea typeface="MS PGothic"/>
              </a:rPr>
              <a:t>Years since last degree:</a:t>
            </a:r>
          </a:p>
          <a:p>
            <a:pPr marL="825500" lvl="2" indent="-285750">
              <a:lnSpc>
                <a:spcPct val="150000"/>
              </a:lnSpc>
              <a:spcBef>
                <a:spcPct val="0"/>
              </a:spcBef>
              <a:defRPr/>
            </a:pPr>
            <a:r>
              <a:rPr lang="en-US" altLang="en-US" sz="1800" dirty="0">
                <a:latin typeface="Arial"/>
                <a:ea typeface="MS PGothic"/>
              </a:rPr>
              <a:t>6 or more years: 43</a:t>
            </a:r>
          </a:p>
          <a:p>
            <a:pPr marL="825500" lvl="2" indent="-285750">
              <a:lnSpc>
                <a:spcPct val="150000"/>
              </a:lnSpc>
              <a:spcBef>
                <a:spcPct val="0"/>
              </a:spcBef>
              <a:defRPr/>
            </a:pPr>
            <a:r>
              <a:rPr lang="en-US" altLang="en-US" sz="1800" dirty="0">
                <a:latin typeface="Arial"/>
                <a:ea typeface="MS PGothic"/>
              </a:rPr>
              <a:t>3-5 years: 54</a:t>
            </a:r>
          </a:p>
          <a:p>
            <a:pPr marL="825500" lvl="2" indent="-285750">
              <a:lnSpc>
                <a:spcPct val="150000"/>
              </a:lnSpc>
              <a:spcBef>
                <a:spcPct val="0"/>
              </a:spcBef>
              <a:defRPr/>
            </a:pPr>
            <a:r>
              <a:rPr lang="en-US" altLang="en-US" sz="1800" dirty="0">
                <a:latin typeface="Arial"/>
                <a:ea typeface="MS PGothic"/>
              </a:rPr>
              <a:t>1-2 years: 47</a:t>
            </a:r>
          </a:p>
          <a:p>
            <a:pPr marL="825500" lvl="2" indent="-285750">
              <a:lnSpc>
                <a:spcPct val="150000"/>
              </a:lnSpc>
              <a:spcBef>
                <a:spcPct val="0"/>
              </a:spcBef>
              <a:defRPr/>
            </a:pPr>
            <a:r>
              <a:rPr lang="en-US" altLang="en-US" sz="1800" dirty="0">
                <a:latin typeface="Arial"/>
                <a:ea typeface="MS PGothic"/>
              </a:rPr>
              <a:t>0-1 years: 46</a:t>
            </a:r>
            <a:endParaRPr lang="en-CA" altLang="en-US" sz="1800" dirty="0">
              <a:latin typeface="Arial"/>
              <a:ea typeface="MS PGothic"/>
            </a:endParaRPr>
          </a:p>
          <a:p>
            <a:endParaRPr lang="en-CA" alt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E63C507-D43E-674E-AE80-7B9BC1499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0077C8"/>
                </a:solidFill>
              </a:rPr>
              <a:t>MDS Diversity (MDS V + MDS CL)</a:t>
            </a:r>
            <a:br>
              <a:rPr lang="en-CA" dirty="0">
                <a:solidFill>
                  <a:srgbClr val="0077C8"/>
                </a:solidFill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60163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ext Placeholder 6">
            <a:extLst>
              <a:ext uri="{FF2B5EF4-FFF2-40B4-BE49-F238E27FC236}">
                <a16:creationId xmlns:a16="http://schemas.microsoft.com/office/drawing/2014/main" id="{E1DFEB02-0C22-C64D-9FB6-20B009A70AB5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>
          <a:xfrm>
            <a:off x="438954" y="1131888"/>
            <a:ext cx="7661438" cy="3881288"/>
          </a:xfrm>
        </p:spPr>
        <p:txBody>
          <a:bodyPr vert="horz" lIns="0" tIns="0" rIns="0" bIns="0" anchor="t"/>
          <a:lstStyle/>
          <a:p>
            <a:pPr marL="285750" indent="-285750">
              <a:spcBef>
                <a:spcPct val="0"/>
              </a:spcBef>
              <a:buFont typeface="Arial" panose="020B0604020202020204" pitchFamily="34" charset="0"/>
              <a:buChar char="•"/>
              <a:defRPr/>
            </a:pPr>
            <a:r>
              <a:rPr lang="en-US" altLang="x-none" sz="1800" dirty="0">
                <a:latin typeface="Arial"/>
                <a:ea typeface="MS PGothic"/>
              </a:rPr>
              <a:t>More than 900 alumni, most working in Greater Vancouver, Toronto, Calgary, Seattle, Silicon Valley</a:t>
            </a:r>
          </a:p>
          <a:p>
            <a:pPr marL="285750" indent="-285750">
              <a:spcBef>
                <a:spcPct val="0"/>
              </a:spcBef>
              <a:buFont typeface="Arial" panose="020B0604020202020204" pitchFamily="34" charset="0"/>
              <a:buChar char="•"/>
              <a:defRPr/>
            </a:pPr>
            <a:endParaRPr lang="en-US" altLang="en-US" sz="1800" dirty="0">
              <a:latin typeface="Arial" charset="0"/>
              <a:ea typeface="MS PGothic" charset="-128"/>
            </a:endParaRPr>
          </a:p>
          <a:p>
            <a:pPr marL="285750" indent="-285750">
              <a:spcBef>
                <a:spcPct val="0"/>
              </a:spcBef>
              <a:buFont typeface="Arial" panose="020B0604020202020204" pitchFamily="34" charset="0"/>
              <a:buChar char="•"/>
              <a:defRPr/>
            </a:pPr>
            <a:r>
              <a:rPr lang="en-US" altLang="en-US" sz="1800" dirty="0">
                <a:latin typeface="Arial"/>
                <a:ea typeface="MS PGothic"/>
              </a:rPr>
              <a:t>Close knit Community – MDS Alumni Slack, Alumni Events, Reunions, Mentoring, etc.</a:t>
            </a:r>
            <a:endParaRPr lang="en-CA" altLang="en-US" sz="1800">
              <a:latin typeface="Arial"/>
              <a:ea typeface="MS PGothic"/>
            </a:endParaRPr>
          </a:p>
          <a:p>
            <a:endParaRPr lang="en-CA" altLang="en-US" dirty="0"/>
          </a:p>
          <a:p>
            <a:endParaRPr lang="en-CA" alt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E63C507-D43E-674E-AE80-7B9BC1499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0077C8"/>
                </a:solidFill>
              </a:rPr>
              <a:t>MDS Alumni</a:t>
            </a:r>
            <a:br>
              <a:rPr lang="en-CA" dirty="0">
                <a:solidFill>
                  <a:srgbClr val="0077C8"/>
                </a:solidFill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49003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55740AE-1DFD-6544-BFE0-5451CE167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100" dirty="0">
                <a:ea typeface="ＭＳ Ｐゴシック" charset="-128"/>
              </a:rPr>
              <a:t>Orientation Overview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B3F4A2-8067-4AE4-ACE4-41A1CA05E90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31421" y="2007524"/>
            <a:ext cx="5430203" cy="1277459"/>
          </a:xfrm>
        </p:spPr>
        <p:txBody>
          <a:bodyPr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897996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ext Placeholder 6">
            <a:extLst>
              <a:ext uri="{FF2B5EF4-FFF2-40B4-BE49-F238E27FC236}">
                <a16:creationId xmlns:a16="http://schemas.microsoft.com/office/drawing/2014/main" id="{E1DFEB02-0C22-C64D-9FB6-20B009A70AB5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>
          <a:xfrm>
            <a:off x="418814" y="836712"/>
            <a:ext cx="7661438" cy="1704260"/>
          </a:xfrm>
        </p:spPr>
        <p:txBody>
          <a:bodyPr/>
          <a:lstStyle/>
          <a:p>
            <a:pPr>
              <a:spcBef>
                <a:spcPct val="0"/>
              </a:spcBef>
              <a:defRPr/>
            </a:pPr>
            <a:r>
              <a:rPr lang="en-US" altLang="x-none" sz="1400" b="1" dirty="0">
                <a:latin typeface="Arial" charset="0"/>
                <a:ea typeface="MS PGothic" charset="-128"/>
              </a:rPr>
              <a:t>Rest of Today</a:t>
            </a:r>
          </a:p>
          <a:p>
            <a:pPr>
              <a:spcBef>
                <a:spcPct val="0"/>
              </a:spcBef>
              <a:defRPr/>
            </a:pPr>
            <a:r>
              <a:rPr lang="en-US" altLang="x-none" sz="1400" dirty="0">
                <a:latin typeface="Arial" charset="0"/>
                <a:ea typeface="MS PGothic" charset="-128"/>
              </a:rPr>
              <a:t>11:15-12: “Learning How to Learn”</a:t>
            </a:r>
          </a:p>
          <a:p>
            <a:pPr>
              <a:spcBef>
                <a:spcPct val="0"/>
              </a:spcBef>
              <a:defRPr/>
            </a:pPr>
            <a:r>
              <a:rPr lang="en-US" altLang="x-none" sz="1400" dirty="0">
                <a:latin typeface="Arial" charset="0"/>
                <a:ea typeface="MS PGothic" charset="-128"/>
              </a:rPr>
              <a:t>12-1:15: Lunch</a:t>
            </a:r>
          </a:p>
          <a:p>
            <a:pPr>
              <a:spcBef>
                <a:spcPct val="0"/>
              </a:spcBef>
              <a:defRPr/>
            </a:pPr>
            <a:r>
              <a:rPr lang="en-US" altLang="x-none" sz="1400" dirty="0">
                <a:latin typeface="Arial" charset="0"/>
                <a:ea typeface="MS PGothic" charset="-128"/>
              </a:rPr>
              <a:t>		- Boxed lunch; Eat outside because this room will be divided into 2</a:t>
            </a:r>
          </a:p>
          <a:p>
            <a:pPr>
              <a:spcBef>
                <a:spcPct val="0"/>
              </a:spcBef>
              <a:defRPr/>
            </a:pPr>
            <a:r>
              <a:rPr lang="en-US" altLang="x-none" sz="1400" dirty="0">
                <a:latin typeface="Arial" charset="0"/>
                <a:ea typeface="MS PGothic" charset="-128"/>
              </a:rPr>
              <a:t>		- After lunch you will be divided into your sections (see your nametag)</a:t>
            </a:r>
          </a:p>
          <a:p>
            <a:pPr>
              <a:spcBef>
                <a:spcPct val="0"/>
              </a:spcBef>
              <a:defRPr/>
            </a:pPr>
            <a:r>
              <a:rPr lang="en-US" altLang="x-none" sz="1400" dirty="0">
                <a:latin typeface="Arial" charset="0"/>
                <a:ea typeface="MS PGothic" charset="-128"/>
              </a:rPr>
              <a:t>		- Section 1 will be on the ”left” side; Section 2 in the “right” side.</a:t>
            </a:r>
          </a:p>
          <a:p>
            <a:pPr>
              <a:spcBef>
                <a:spcPct val="0"/>
              </a:spcBef>
              <a:defRPr/>
            </a:pPr>
            <a:endParaRPr lang="en-US" altLang="x-none" sz="1400" dirty="0">
              <a:latin typeface="Arial" charset="0"/>
              <a:ea typeface="MS PGothic" charset="-128"/>
            </a:endParaRPr>
          </a:p>
          <a:p>
            <a:pPr>
              <a:spcBef>
                <a:spcPct val="0"/>
              </a:spcBef>
              <a:defRPr/>
            </a:pPr>
            <a:r>
              <a:rPr lang="en-US" altLang="x-none" sz="1400" dirty="0">
                <a:latin typeface="Arial" charset="0"/>
                <a:ea typeface="MS PGothic" charset="-128"/>
              </a:rPr>
              <a:t>	</a:t>
            </a:r>
            <a:endParaRPr lang="en-US" altLang="x-none" sz="1600" dirty="0">
              <a:latin typeface="Arial" charset="0"/>
              <a:ea typeface="MS PGothic" charset="-128"/>
            </a:endParaRPr>
          </a:p>
          <a:p>
            <a:pPr>
              <a:spcBef>
                <a:spcPct val="0"/>
              </a:spcBef>
              <a:defRPr/>
            </a:pPr>
            <a:endParaRPr lang="en-US" altLang="x-none" sz="1600" dirty="0">
              <a:latin typeface="Arial" charset="0"/>
              <a:ea typeface="MS PGothic" charset="-128"/>
            </a:endParaRPr>
          </a:p>
          <a:p>
            <a:pPr>
              <a:spcBef>
                <a:spcPct val="0"/>
              </a:spcBef>
              <a:defRPr/>
            </a:pPr>
            <a:endParaRPr lang="en-CA" altLang="en-US" dirty="0"/>
          </a:p>
          <a:p>
            <a:endParaRPr lang="en-CA" altLang="en-US" dirty="0"/>
          </a:p>
          <a:p>
            <a:endParaRPr lang="en-CA" alt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E63C507-D43E-674E-AE80-7B9BC1499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814" y="548680"/>
            <a:ext cx="7661438" cy="416404"/>
          </a:xfrm>
        </p:spPr>
        <p:txBody>
          <a:bodyPr/>
          <a:lstStyle/>
          <a:p>
            <a:r>
              <a:rPr lang="en-CA" dirty="0">
                <a:solidFill>
                  <a:srgbClr val="0077C8"/>
                </a:solidFill>
              </a:rPr>
              <a:t>MDS V and MDS CL</a:t>
            </a:r>
            <a:br>
              <a:rPr lang="en-CA" dirty="0">
                <a:solidFill>
                  <a:srgbClr val="0077C8"/>
                </a:solidFill>
              </a:rPr>
            </a:br>
            <a:endParaRPr lang="en-US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C0259F3-D8A7-70B0-4395-D61C6C8C5A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5956664"/>
              </p:ext>
            </p:extLst>
          </p:nvPr>
        </p:nvGraphicFramePr>
        <p:xfrm>
          <a:off x="420576" y="2540972"/>
          <a:ext cx="7036644" cy="26955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41042">
                  <a:extLst>
                    <a:ext uri="{9D8B030D-6E8A-4147-A177-3AD203B41FA5}">
                      <a16:colId xmlns:a16="http://schemas.microsoft.com/office/drawing/2014/main" val="1684131593"/>
                    </a:ext>
                  </a:extLst>
                </a:gridCol>
                <a:gridCol w="1597121">
                  <a:extLst>
                    <a:ext uri="{9D8B030D-6E8A-4147-A177-3AD203B41FA5}">
                      <a16:colId xmlns:a16="http://schemas.microsoft.com/office/drawing/2014/main" val="2567561531"/>
                    </a:ext>
                  </a:extLst>
                </a:gridCol>
                <a:gridCol w="1113706">
                  <a:extLst>
                    <a:ext uri="{9D8B030D-6E8A-4147-A177-3AD203B41FA5}">
                      <a16:colId xmlns:a16="http://schemas.microsoft.com/office/drawing/2014/main" val="2227191740"/>
                    </a:ext>
                  </a:extLst>
                </a:gridCol>
                <a:gridCol w="189103">
                  <a:extLst>
                    <a:ext uri="{9D8B030D-6E8A-4147-A177-3AD203B41FA5}">
                      <a16:colId xmlns:a16="http://schemas.microsoft.com/office/drawing/2014/main" val="2761647431"/>
                    </a:ext>
                  </a:extLst>
                </a:gridCol>
                <a:gridCol w="1895472">
                  <a:extLst>
                    <a:ext uri="{9D8B030D-6E8A-4147-A177-3AD203B41FA5}">
                      <a16:colId xmlns:a16="http://schemas.microsoft.com/office/drawing/2014/main" val="247940773"/>
                    </a:ext>
                  </a:extLst>
                </a:gridCol>
                <a:gridCol w="1400200">
                  <a:extLst>
                    <a:ext uri="{9D8B030D-6E8A-4147-A177-3AD203B41FA5}">
                      <a16:colId xmlns:a16="http://schemas.microsoft.com/office/drawing/2014/main" val="3403791791"/>
                    </a:ext>
                  </a:extLst>
                </a:gridCol>
              </a:tblGrid>
              <a:tr h="269284">
                <a:tc gridSpan="3">
                  <a:txBody>
                    <a:bodyPr/>
                    <a:lstStyle/>
                    <a:p>
                      <a:r>
                        <a:rPr lang="en-CA" sz="1200" kern="100" dirty="0">
                          <a:effectLst/>
                        </a:rPr>
                        <a:t>SECTION 1</a:t>
                      </a:r>
                      <a:endParaRPr lang="en-CA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200" kern="100">
                          <a:effectLst/>
                        </a:rPr>
                        <a:t> </a:t>
                      </a:r>
                      <a:endParaRPr lang="en-CA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r>
                        <a:rPr lang="en-CA" sz="1200" kern="100" dirty="0">
                          <a:effectLst/>
                        </a:rPr>
                        <a:t>SECTION 2</a:t>
                      </a:r>
                      <a:endParaRPr lang="en-CA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0825819"/>
                  </a:ext>
                </a:extLst>
              </a:tr>
              <a:tr h="254880">
                <a:tc>
                  <a:txBody>
                    <a:bodyPr/>
                    <a:lstStyle/>
                    <a:p>
                      <a:r>
                        <a:rPr lang="en-CA" sz="1200" kern="100" dirty="0">
                          <a:effectLst/>
                        </a:rPr>
                        <a:t>Time</a:t>
                      </a:r>
                      <a:endParaRPr lang="en-CA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CA" sz="1200" kern="100" dirty="0">
                          <a:effectLst/>
                        </a:rPr>
                        <a:t>Event</a:t>
                      </a:r>
                      <a:endParaRPr lang="en-CA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CA" sz="1200" kern="100">
                          <a:effectLst/>
                        </a:rPr>
                        <a:t>Facilitator</a:t>
                      </a:r>
                      <a:endParaRPr lang="en-CA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CA" sz="1200" kern="100">
                          <a:effectLst/>
                        </a:rPr>
                        <a:t> </a:t>
                      </a:r>
                      <a:endParaRPr lang="en-CA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CA" sz="1200" kern="100">
                          <a:effectLst/>
                        </a:rPr>
                        <a:t>Event</a:t>
                      </a:r>
                      <a:endParaRPr lang="en-CA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CA" sz="1200" kern="100">
                          <a:effectLst/>
                        </a:rPr>
                        <a:t>Facilitator</a:t>
                      </a:r>
                      <a:endParaRPr lang="en-CA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27142799"/>
                  </a:ext>
                </a:extLst>
              </a:tr>
              <a:tr h="525416">
                <a:tc>
                  <a:txBody>
                    <a:bodyPr/>
                    <a:lstStyle/>
                    <a:p>
                      <a:r>
                        <a:rPr lang="en-CA" sz="1200" kern="100">
                          <a:effectLst/>
                        </a:rPr>
                        <a:t>1:15-1:25</a:t>
                      </a:r>
                      <a:endParaRPr lang="en-CA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CA" sz="1200" kern="100" dirty="0">
                          <a:effectLst/>
                        </a:rPr>
                        <a:t>Meet the Faculty Section Chair</a:t>
                      </a:r>
                      <a:endParaRPr lang="en-CA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CA" sz="1200" kern="100">
                          <a:effectLst/>
                        </a:rPr>
                        <a:t>Katie</a:t>
                      </a:r>
                      <a:endParaRPr lang="en-CA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CA" sz="1200" kern="100">
                          <a:effectLst/>
                        </a:rPr>
                        <a:t> </a:t>
                      </a:r>
                      <a:endParaRPr lang="en-CA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CA" sz="1200" kern="100">
                          <a:effectLst/>
                        </a:rPr>
                        <a:t>Meet the Faculty Section Chair</a:t>
                      </a:r>
                      <a:endParaRPr lang="en-CA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CA" sz="1200" kern="100">
                          <a:effectLst/>
                        </a:rPr>
                        <a:t>Alexi</a:t>
                      </a:r>
                      <a:endParaRPr lang="en-CA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99512439"/>
                  </a:ext>
                </a:extLst>
              </a:tr>
              <a:tr h="901787">
                <a:tc>
                  <a:txBody>
                    <a:bodyPr/>
                    <a:lstStyle/>
                    <a:p>
                      <a:r>
                        <a:rPr lang="en-CA" sz="1200" kern="100">
                          <a:effectLst/>
                        </a:rPr>
                        <a:t>1:25-2:10</a:t>
                      </a:r>
                      <a:endParaRPr lang="en-CA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CA" sz="1200" kern="100">
                          <a:effectLst/>
                        </a:rPr>
                        <a:t>Program Outline (MDS Philosophy, How to succeed, Capstone expectations, etc.)</a:t>
                      </a:r>
                      <a:endParaRPr lang="en-CA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CA" sz="1200" kern="100">
                          <a:effectLst/>
                        </a:rPr>
                        <a:t>Tiffany/Garrett</a:t>
                      </a:r>
                      <a:endParaRPr lang="en-CA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CA" sz="1200" kern="100">
                          <a:effectLst/>
                        </a:rPr>
                        <a:t> </a:t>
                      </a:r>
                      <a:endParaRPr lang="en-CA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CA" sz="1200" kern="100">
                          <a:effectLst/>
                        </a:rPr>
                        <a:t>The Growth Mindset</a:t>
                      </a:r>
                      <a:endParaRPr lang="en-CA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CA" sz="1200" kern="100" dirty="0">
                          <a:effectLst/>
                        </a:rPr>
                        <a:t>Varada</a:t>
                      </a:r>
                      <a:endParaRPr lang="en-CA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26341194"/>
                  </a:ext>
                </a:extLst>
              </a:tr>
              <a:tr h="721429">
                <a:tc>
                  <a:txBody>
                    <a:bodyPr/>
                    <a:lstStyle/>
                    <a:p>
                      <a:r>
                        <a:rPr lang="en-CA" sz="1200" kern="100">
                          <a:effectLst/>
                        </a:rPr>
                        <a:t>2:15-3</a:t>
                      </a:r>
                      <a:endParaRPr lang="en-CA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CA" sz="1200" kern="100">
                          <a:effectLst/>
                        </a:rPr>
                        <a:t>The Growth Mindset</a:t>
                      </a:r>
                      <a:endParaRPr lang="en-CA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CA" sz="1200" kern="100">
                          <a:effectLst/>
                        </a:rPr>
                        <a:t>Tiffany</a:t>
                      </a:r>
                      <a:endParaRPr lang="en-CA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CA" sz="1200" kern="100">
                          <a:effectLst/>
                        </a:rPr>
                        <a:t> </a:t>
                      </a:r>
                      <a:endParaRPr lang="en-CA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CA" sz="1200" kern="100">
                          <a:effectLst/>
                        </a:rPr>
                        <a:t>Program Outline (MDS Philosophy, How to succeed, Capstone expectations, etc.)</a:t>
                      </a:r>
                      <a:endParaRPr lang="en-CA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CA" sz="1200" kern="100" dirty="0">
                          <a:effectLst/>
                        </a:rPr>
                        <a:t>Varada/Garrett</a:t>
                      </a:r>
                      <a:endParaRPr lang="en-CA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924640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482532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ext Placeholder 6">
            <a:extLst>
              <a:ext uri="{FF2B5EF4-FFF2-40B4-BE49-F238E27FC236}">
                <a16:creationId xmlns:a16="http://schemas.microsoft.com/office/drawing/2014/main" id="{E1DFEB02-0C22-C64D-9FB6-20B009A70AB5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>
          <a:xfrm>
            <a:off x="418814" y="836712"/>
            <a:ext cx="7661438" cy="416404"/>
          </a:xfrm>
        </p:spPr>
        <p:txBody>
          <a:bodyPr/>
          <a:lstStyle/>
          <a:p>
            <a:pPr>
              <a:spcBef>
                <a:spcPct val="0"/>
              </a:spcBef>
              <a:defRPr/>
            </a:pPr>
            <a:r>
              <a:rPr lang="en-US" altLang="x-none" sz="1400" b="1" dirty="0">
                <a:latin typeface="Arial" charset="0"/>
                <a:ea typeface="MS PGothic" charset="-128"/>
              </a:rPr>
              <a:t>Rest of Today</a:t>
            </a:r>
          </a:p>
          <a:p>
            <a:pPr>
              <a:spcBef>
                <a:spcPct val="0"/>
              </a:spcBef>
              <a:defRPr/>
            </a:pPr>
            <a:endParaRPr lang="en-US" altLang="x-none" sz="1400" dirty="0">
              <a:latin typeface="Arial" charset="0"/>
              <a:ea typeface="MS PGothic" charset="-128"/>
            </a:endParaRPr>
          </a:p>
          <a:p>
            <a:pPr>
              <a:spcBef>
                <a:spcPct val="0"/>
              </a:spcBef>
              <a:defRPr/>
            </a:pPr>
            <a:r>
              <a:rPr lang="en-US" altLang="x-none" sz="1400" dirty="0">
                <a:latin typeface="Arial" charset="0"/>
                <a:ea typeface="MS PGothic" charset="-128"/>
              </a:rPr>
              <a:t>	</a:t>
            </a:r>
            <a:endParaRPr lang="en-US" altLang="x-none" sz="1600" dirty="0">
              <a:latin typeface="Arial" charset="0"/>
              <a:ea typeface="MS PGothic" charset="-128"/>
            </a:endParaRPr>
          </a:p>
          <a:p>
            <a:pPr>
              <a:spcBef>
                <a:spcPct val="0"/>
              </a:spcBef>
              <a:defRPr/>
            </a:pPr>
            <a:endParaRPr lang="en-US" altLang="x-none" sz="1600" dirty="0">
              <a:latin typeface="Arial" charset="0"/>
              <a:ea typeface="MS PGothic" charset="-128"/>
            </a:endParaRPr>
          </a:p>
          <a:p>
            <a:pPr>
              <a:spcBef>
                <a:spcPct val="0"/>
              </a:spcBef>
              <a:defRPr/>
            </a:pPr>
            <a:endParaRPr lang="en-CA" altLang="en-US" dirty="0"/>
          </a:p>
          <a:p>
            <a:endParaRPr lang="en-CA" altLang="en-US" dirty="0"/>
          </a:p>
          <a:p>
            <a:endParaRPr lang="en-CA" alt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E63C507-D43E-674E-AE80-7B9BC1499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814" y="548680"/>
            <a:ext cx="7661438" cy="416404"/>
          </a:xfrm>
        </p:spPr>
        <p:txBody>
          <a:bodyPr/>
          <a:lstStyle/>
          <a:p>
            <a:r>
              <a:rPr lang="en-CA" dirty="0">
                <a:solidFill>
                  <a:srgbClr val="0077C8"/>
                </a:solidFill>
              </a:rPr>
              <a:t>MDS V and MDS CL</a:t>
            </a:r>
            <a:br>
              <a:rPr lang="en-CA" dirty="0">
                <a:solidFill>
                  <a:srgbClr val="0077C8"/>
                </a:solidFill>
              </a:rPr>
            </a:br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F24AB17-656B-396D-3554-012E24C51F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7884927"/>
              </p:ext>
            </p:extLst>
          </p:nvPr>
        </p:nvGraphicFramePr>
        <p:xfrm>
          <a:off x="683568" y="1541148"/>
          <a:ext cx="6751320" cy="72644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10895">
                  <a:extLst>
                    <a:ext uri="{9D8B030D-6E8A-4147-A177-3AD203B41FA5}">
                      <a16:colId xmlns:a16="http://schemas.microsoft.com/office/drawing/2014/main" val="276281126"/>
                    </a:ext>
                  </a:extLst>
                </a:gridCol>
                <a:gridCol w="4590415">
                  <a:extLst>
                    <a:ext uri="{9D8B030D-6E8A-4147-A177-3AD203B41FA5}">
                      <a16:colId xmlns:a16="http://schemas.microsoft.com/office/drawing/2014/main" val="4044812"/>
                    </a:ext>
                  </a:extLst>
                </a:gridCol>
                <a:gridCol w="1350010">
                  <a:extLst>
                    <a:ext uri="{9D8B030D-6E8A-4147-A177-3AD203B41FA5}">
                      <a16:colId xmlns:a16="http://schemas.microsoft.com/office/drawing/2014/main" val="2054397029"/>
                    </a:ext>
                  </a:extLst>
                </a:gridCol>
              </a:tblGrid>
              <a:tr h="726440">
                <a:tc>
                  <a:txBody>
                    <a:bodyPr/>
                    <a:lstStyle/>
                    <a:p>
                      <a:r>
                        <a:rPr lang="en-CA" sz="1200" kern="100">
                          <a:effectLst/>
                        </a:rPr>
                        <a:t>3:15-5</a:t>
                      </a:r>
                      <a:endParaRPr lang="en-CA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CA" sz="1200" kern="100">
                          <a:effectLst/>
                        </a:rPr>
                        <a:t>Installation Help Desk (Sign Up on Qualtrics)</a:t>
                      </a:r>
                      <a:endParaRPr lang="en-CA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CA" sz="1200" kern="100" dirty="0">
                          <a:effectLst/>
                        </a:rPr>
                        <a:t>Academic Team</a:t>
                      </a:r>
                      <a:endParaRPr lang="en-CA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11010290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70A87BC6-55D7-76CA-6E34-BA822AE3F62E}"/>
              </a:ext>
            </a:extLst>
          </p:cNvPr>
          <p:cNvSpPr txBox="1"/>
          <p:nvPr/>
        </p:nvSpPr>
        <p:spPr>
          <a:xfrm>
            <a:off x="663134" y="2555620"/>
            <a:ext cx="67513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Arrive at your timeslot. Faculty will be outside the room to help.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00A5621-83A1-AFF0-27C8-0986F4F445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9752" y="3155058"/>
            <a:ext cx="3566738" cy="3566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7086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ext Placeholder 6">
            <a:extLst>
              <a:ext uri="{FF2B5EF4-FFF2-40B4-BE49-F238E27FC236}">
                <a16:creationId xmlns:a16="http://schemas.microsoft.com/office/drawing/2014/main" id="{E1DFEB02-0C22-C64D-9FB6-20B009A70AB5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>
          <a:xfrm>
            <a:off x="438954" y="732272"/>
            <a:ext cx="7661438" cy="5393456"/>
          </a:xfrm>
        </p:spPr>
        <p:txBody>
          <a:bodyPr/>
          <a:lstStyle/>
          <a:p>
            <a:pPr>
              <a:spcBef>
                <a:spcPct val="0"/>
              </a:spcBef>
              <a:defRPr/>
            </a:pPr>
            <a:r>
              <a:rPr lang="en-US" altLang="x-none" sz="1400" dirty="0">
                <a:latin typeface="Arial" charset="0"/>
                <a:ea typeface="MS PGothic" charset="-128"/>
              </a:rPr>
              <a:t>Tomorrow, Thursday, August 29</a:t>
            </a:r>
          </a:p>
          <a:p>
            <a:pPr>
              <a:spcBef>
                <a:spcPct val="0"/>
              </a:spcBef>
              <a:defRPr/>
            </a:pPr>
            <a:r>
              <a:rPr lang="en-US" altLang="x-none" sz="1400" dirty="0">
                <a:latin typeface="Arial" charset="0"/>
                <a:ea typeface="MS PGothic" charset="-128"/>
              </a:rPr>
              <a:t>The Great Hall, The Student NEST</a:t>
            </a:r>
          </a:p>
          <a:p>
            <a:pPr>
              <a:spcBef>
                <a:spcPct val="0"/>
              </a:spcBef>
              <a:defRPr/>
            </a:pPr>
            <a:endParaRPr lang="en-US" altLang="x-none" sz="1400" dirty="0">
              <a:latin typeface="Arial" charset="0"/>
              <a:ea typeface="MS PGothic" charset="-128"/>
            </a:endParaRPr>
          </a:p>
          <a:p>
            <a:pPr>
              <a:spcBef>
                <a:spcPct val="0"/>
              </a:spcBef>
              <a:defRPr/>
            </a:pPr>
            <a:endParaRPr lang="en-US" altLang="x-none" sz="1600" dirty="0">
              <a:latin typeface="Arial" charset="0"/>
              <a:ea typeface="MS PGothic" charset="-128"/>
            </a:endParaRPr>
          </a:p>
          <a:p>
            <a:pPr>
              <a:spcBef>
                <a:spcPct val="0"/>
              </a:spcBef>
              <a:defRPr/>
            </a:pPr>
            <a:endParaRPr lang="en-US" altLang="x-none" sz="1600" dirty="0">
              <a:latin typeface="Arial" charset="0"/>
              <a:ea typeface="MS PGothic" charset="-128"/>
            </a:endParaRPr>
          </a:p>
          <a:p>
            <a:pPr>
              <a:spcBef>
                <a:spcPct val="0"/>
              </a:spcBef>
              <a:defRPr/>
            </a:pPr>
            <a:endParaRPr lang="en-CA" altLang="en-US" dirty="0"/>
          </a:p>
          <a:p>
            <a:endParaRPr lang="en-CA" altLang="en-US" dirty="0"/>
          </a:p>
          <a:p>
            <a:endParaRPr lang="en-CA" alt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E63C507-D43E-674E-AE80-7B9BC1499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54" y="315868"/>
            <a:ext cx="7661438" cy="416404"/>
          </a:xfrm>
        </p:spPr>
        <p:txBody>
          <a:bodyPr/>
          <a:lstStyle/>
          <a:p>
            <a:r>
              <a:rPr lang="en-CA" dirty="0">
                <a:solidFill>
                  <a:srgbClr val="0077C8"/>
                </a:solidFill>
              </a:rPr>
              <a:t>MDS V ONLY</a:t>
            </a:r>
            <a:br>
              <a:rPr lang="en-CA" dirty="0">
                <a:solidFill>
                  <a:srgbClr val="0077C8"/>
                </a:solidFill>
              </a:rPr>
            </a:br>
            <a:endParaRPr lang="en-US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FA392A6-153F-7EF2-7A9C-65419A5B3E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857461"/>
              </p:ext>
            </p:extLst>
          </p:nvPr>
        </p:nvGraphicFramePr>
        <p:xfrm>
          <a:off x="894013" y="1556792"/>
          <a:ext cx="6751320" cy="48006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751320">
                  <a:extLst>
                    <a:ext uri="{9D8B030D-6E8A-4147-A177-3AD203B41FA5}">
                      <a16:colId xmlns:a16="http://schemas.microsoft.com/office/drawing/2014/main" val="369649685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CA" sz="1200" kern="100" dirty="0">
                          <a:effectLst/>
                        </a:rPr>
                        <a:t>Day 2: Thursday Aug 29; MDS V Students only</a:t>
                      </a:r>
                    </a:p>
                    <a:p>
                      <a:r>
                        <a:rPr lang="en-CA" sz="1200" kern="100" dirty="0">
                          <a:effectLst/>
                        </a:rPr>
                        <a:t>Location: The Great Hall, </a:t>
                      </a:r>
                      <a:r>
                        <a:rPr lang="en-CA" sz="1200" u="sng" kern="100" dirty="0">
                          <a:effectLst/>
                          <a:hlinkClick r:id="rId3"/>
                        </a:rPr>
                        <a:t>The Student NEST</a:t>
                      </a:r>
                      <a:r>
                        <a:rPr lang="en-CA" sz="1200" kern="100" dirty="0">
                          <a:effectLst/>
                        </a:rPr>
                        <a:t>, 6133 University Boulevard.</a:t>
                      </a:r>
                      <a:endParaRPr lang="en-CA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2361355360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88F6C43-F9EC-AC4A-8D29-DB733B74CF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2753202"/>
              </p:ext>
            </p:extLst>
          </p:nvPr>
        </p:nvGraphicFramePr>
        <p:xfrm>
          <a:off x="879408" y="2132856"/>
          <a:ext cx="6780530" cy="298919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00936">
                  <a:extLst>
                    <a:ext uri="{9D8B030D-6E8A-4147-A177-3AD203B41FA5}">
                      <a16:colId xmlns:a16="http://schemas.microsoft.com/office/drawing/2014/main" val="4147643783"/>
                    </a:ext>
                  </a:extLst>
                </a:gridCol>
                <a:gridCol w="2878167">
                  <a:extLst>
                    <a:ext uri="{9D8B030D-6E8A-4147-A177-3AD203B41FA5}">
                      <a16:colId xmlns:a16="http://schemas.microsoft.com/office/drawing/2014/main" val="3923907946"/>
                    </a:ext>
                  </a:extLst>
                </a:gridCol>
                <a:gridCol w="3001427">
                  <a:extLst>
                    <a:ext uri="{9D8B030D-6E8A-4147-A177-3AD203B41FA5}">
                      <a16:colId xmlns:a16="http://schemas.microsoft.com/office/drawing/2014/main" val="452685333"/>
                    </a:ext>
                  </a:extLst>
                </a:gridCol>
              </a:tblGrid>
              <a:tr h="224155">
                <a:tc gridSpan="2">
                  <a:txBody>
                    <a:bodyPr/>
                    <a:lstStyle/>
                    <a:p>
                      <a:r>
                        <a:rPr lang="en-CA" sz="1200" kern="100" dirty="0">
                          <a:effectLst/>
                        </a:rPr>
                        <a:t>SECTION 1</a:t>
                      </a:r>
                      <a:endParaRPr lang="en-CA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200" kern="100">
                          <a:effectLst/>
                        </a:rPr>
                        <a:t>SECTION 2</a:t>
                      </a:r>
                      <a:endParaRPr lang="en-CA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3687863"/>
                  </a:ext>
                </a:extLst>
              </a:tr>
              <a:tr h="207893">
                <a:tc>
                  <a:txBody>
                    <a:bodyPr/>
                    <a:lstStyle/>
                    <a:p>
                      <a:r>
                        <a:rPr lang="en-CA" sz="1200" kern="100">
                          <a:effectLst/>
                        </a:rPr>
                        <a:t>Time</a:t>
                      </a:r>
                      <a:endParaRPr lang="en-CA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CA" sz="1200" kern="100">
                          <a:effectLst/>
                        </a:rPr>
                        <a:t>Event</a:t>
                      </a:r>
                      <a:endParaRPr lang="en-CA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CA" sz="1200" kern="100">
                          <a:effectLst/>
                        </a:rPr>
                        <a:t>Event</a:t>
                      </a:r>
                      <a:endParaRPr lang="en-CA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03153227"/>
                  </a:ext>
                </a:extLst>
              </a:tr>
              <a:tr h="248920">
                <a:tc>
                  <a:txBody>
                    <a:bodyPr/>
                    <a:lstStyle/>
                    <a:p>
                      <a:r>
                        <a:rPr lang="en-CA" sz="1200" kern="1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9:15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CA" sz="1200" kern="1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Breakfast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CA" sz="1200" kern="1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Breakfast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86545997"/>
                  </a:ext>
                </a:extLst>
              </a:tr>
              <a:tr h="248920">
                <a:tc>
                  <a:txBody>
                    <a:bodyPr/>
                    <a:lstStyle/>
                    <a:p>
                      <a:r>
                        <a:rPr lang="en-CA" sz="1200" kern="100" dirty="0">
                          <a:effectLst/>
                        </a:rPr>
                        <a:t>9:30-10</a:t>
                      </a:r>
                      <a:endParaRPr lang="en-CA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CA" sz="1200" kern="100">
                          <a:effectLst/>
                        </a:rPr>
                        <a:t>Policies and Procedures</a:t>
                      </a:r>
                      <a:endParaRPr lang="en-CA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CA" sz="1200" kern="100" dirty="0">
                          <a:effectLst/>
                        </a:rPr>
                        <a:t>Policies and Procedures</a:t>
                      </a:r>
                      <a:endParaRPr lang="en-CA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40329729"/>
                  </a:ext>
                </a:extLst>
              </a:tr>
              <a:tr h="273050">
                <a:tc>
                  <a:txBody>
                    <a:bodyPr/>
                    <a:lstStyle/>
                    <a:p>
                      <a:r>
                        <a:rPr lang="en-CA" sz="1200" kern="100">
                          <a:effectLst/>
                        </a:rPr>
                        <a:t>10-10:30</a:t>
                      </a:r>
                      <a:endParaRPr lang="en-CA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CA" sz="1200" kern="100">
                          <a:effectLst/>
                        </a:rPr>
                        <a:t>Career Orientation</a:t>
                      </a:r>
                      <a:endParaRPr lang="en-CA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CA" sz="1200" kern="100">
                          <a:effectLst/>
                        </a:rPr>
                        <a:t>Career Orientation</a:t>
                      </a:r>
                      <a:endParaRPr lang="en-CA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15020308"/>
                  </a:ext>
                </a:extLst>
              </a:tr>
              <a:tr h="259715">
                <a:tc>
                  <a:txBody>
                    <a:bodyPr/>
                    <a:lstStyle/>
                    <a:p>
                      <a:r>
                        <a:rPr lang="en-CA" sz="1200" kern="100">
                          <a:effectLst/>
                        </a:rPr>
                        <a:t>10:30-10:45</a:t>
                      </a:r>
                      <a:endParaRPr lang="en-CA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CA" sz="1200" kern="100">
                          <a:effectLst/>
                        </a:rPr>
                        <a:t>Break</a:t>
                      </a:r>
                      <a:endParaRPr lang="en-CA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CA" sz="1200" kern="100">
                          <a:effectLst/>
                        </a:rPr>
                        <a:t>Break</a:t>
                      </a:r>
                      <a:endParaRPr lang="en-CA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58477554"/>
                  </a:ext>
                </a:extLst>
              </a:tr>
              <a:tr h="431800">
                <a:tc>
                  <a:txBody>
                    <a:bodyPr/>
                    <a:lstStyle/>
                    <a:p>
                      <a:r>
                        <a:rPr lang="en-CA" sz="1200" kern="100">
                          <a:effectLst/>
                        </a:rPr>
                        <a:t>10:45-11:45</a:t>
                      </a:r>
                      <a:endParaRPr lang="en-CA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CA" sz="1200" kern="100">
                          <a:effectLst/>
                        </a:rPr>
                        <a:t>Alumni Talk: Tips on How Survive and Strive in MDS</a:t>
                      </a:r>
                      <a:endParaRPr lang="en-CA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CA" sz="1200" kern="100">
                          <a:effectLst/>
                        </a:rPr>
                        <a:t>Alumni Talk: Tips on How Survive and Strive in MDS</a:t>
                      </a:r>
                      <a:endParaRPr lang="en-CA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43007526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r>
                        <a:rPr lang="en-CA" sz="1200" kern="100">
                          <a:effectLst/>
                        </a:rPr>
                        <a:t>11:45-12:30</a:t>
                      </a:r>
                      <a:endParaRPr lang="en-CA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CA" sz="1200" kern="100">
                          <a:effectLst/>
                        </a:rPr>
                        <a:t>Lunch</a:t>
                      </a:r>
                      <a:endParaRPr lang="en-CA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CA" sz="1200" kern="100">
                          <a:effectLst/>
                        </a:rPr>
                        <a:t>Lunch</a:t>
                      </a:r>
                      <a:endParaRPr lang="en-CA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62070079"/>
                  </a:ext>
                </a:extLst>
              </a:tr>
              <a:tr h="355600">
                <a:tc>
                  <a:txBody>
                    <a:bodyPr/>
                    <a:lstStyle/>
                    <a:p>
                      <a:r>
                        <a:rPr lang="en-CA" sz="1200" kern="100">
                          <a:effectLst/>
                        </a:rPr>
                        <a:t>12:30-3:20</a:t>
                      </a:r>
                      <a:endParaRPr lang="en-CA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CA" sz="1200" kern="100">
                          <a:effectLst/>
                        </a:rPr>
                        <a:t>Team Building: Campus Goose Chase</a:t>
                      </a:r>
                      <a:endParaRPr lang="en-CA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CA" sz="1200" kern="100">
                          <a:effectLst/>
                        </a:rPr>
                        <a:t>Team Building: Campus Goose Chase</a:t>
                      </a:r>
                      <a:endParaRPr lang="en-CA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31063527"/>
                  </a:ext>
                </a:extLst>
              </a:tr>
              <a:tr h="267335">
                <a:tc>
                  <a:txBody>
                    <a:bodyPr/>
                    <a:lstStyle/>
                    <a:p>
                      <a:r>
                        <a:rPr lang="en-CA" sz="1200" kern="100">
                          <a:effectLst/>
                        </a:rPr>
                        <a:t>3:30-5</a:t>
                      </a:r>
                      <a:endParaRPr lang="en-CA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r>
                        <a:rPr lang="en-CA" sz="1200" kern="100" dirty="0">
                          <a:effectLst/>
                        </a:rPr>
                        <a:t>Installation Help Desk (Sign Up on Qualtrics)</a:t>
                      </a:r>
                      <a:endParaRPr lang="en-CA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17932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784930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ext Placeholder 6">
            <a:extLst>
              <a:ext uri="{FF2B5EF4-FFF2-40B4-BE49-F238E27FC236}">
                <a16:creationId xmlns:a16="http://schemas.microsoft.com/office/drawing/2014/main" id="{E1DFEB02-0C22-C64D-9FB6-20B009A70AB5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>
          <a:xfrm>
            <a:off x="438954" y="732272"/>
            <a:ext cx="7661438" cy="3522046"/>
          </a:xfrm>
        </p:spPr>
        <p:txBody>
          <a:bodyPr/>
          <a:lstStyle/>
          <a:p>
            <a:pPr>
              <a:spcBef>
                <a:spcPct val="0"/>
              </a:spcBef>
              <a:defRPr/>
            </a:pPr>
            <a:endParaRPr lang="en-US" altLang="x-none" sz="1400" dirty="0">
              <a:latin typeface="Arial" charset="0"/>
              <a:ea typeface="MS PGothic" charset="-128"/>
            </a:endParaRPr>
          </a:p>
          <a:p>
            <a:pPr>
              <a:spcBef>
                <a:spcPct val="0"/>
              </a:spcBef>
              <a:defRPr/>
            </a:pPr>
            <a:endParaRPr lang="en-US" altLang="x-none" sz="1600" dirty="0">
              <a:latin typeface="Arial" charset="0"/>
              <a:ea typeface="MS PGothic" charset="-128"/>
            </a:endParaRPr>
          </a:p>
          <a:p>
            <a:pPr>
              <a:spcBef>
                <a:spcPct val="0"/>
              </a:spcBef>
              <a:defRPr/>
            </a:pPr>
            <a:endParaRPr lang="en-US" altLang="x-none" sz="1600" dirty="0">
              <a:latin typeface="Arial" charset="0"/>
              <a:ea typeface="MS PGothic" charset="-128"/>
            </a:endParaRPr>
          </a:p>
          <a:p>
            <a:pPr>
              <a:spcBef>
                <a:spcPct val="0"/>
              </a:spcBef>
              <a:defRPr/>
            </a:pPr>
            <a:endParaRPr lang="en-CA" altLang="en-US" dirty="0"/>
          </a:p>
          <a:p>
            <a:endParaRPr lang="en-CA" altLang="en-US" dirty="0"/>
          </a:p>
          <a:p>
            <a:endParaRPr lang="en-CA" alt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E63C507-D43E-674E-AE80-7B9BC1499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54" y="315868"/>
            <a:ext cx="7661438" cy="416404"/>
          </a:xfrm>
        </p:spPr>
        <p:txBody>
          <a:bodyPr/>
          <a:lstStyle/>
          <a:p>
            <a:r>
              <a:rPr lang="en-CA" dirty="0">
                <a:solidFill>
                  <a:srgbClr val="0077C8"/>
                </a:solidFill>
              </a:rPr>
              <a:t>MDS V ONLY</a:t>
            </a:r>
            <a:br>
              <a:rPr lang="en-CA" dirty="0">
                <a:solidFill>
                  <a:srgbClr val="0077C8"/>
                </a:solidFill>
              </a:rPr>
            </a:br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A7BB376-9190-4DB1-AA3E-E988CDA9B9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9392783"/>
              </p:ext>
            </p:extLst>
          </p:nvPr>
        </p:nvGraphicFramePr>
        <p:xfrm>
          <a:off x="731624" y="1579315"/>
          <a:ext cx="6661150" cy="29718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661150">
                  <a:extLst>
                    <a:ext uri="{9D8B030D-6E8A-4147-A177-3AD203B41FA5}">
                      <a16:colId xmlns:a16="http://schemas.microsoft.com/office/drawing/2014/main" val="3684486793"/>
                    </a:ext>
                  </a:extLst>
                </a:gridCol>
              </a:tblGrid>
              <a:tr h="279688">
                <a:tc>
                  <a:txBody>
                    <a:bodyPr/>
                    <a:lstStyle/>
                    <a:p>
                      <a:r>
                        <a:rPr lang="en-CA" sz="1200" kern="100" dirty="0">
                          <a:effectLst/>
                        </a:rPr>
                        <a:t>Friday Aug 30: First Day of Classes and Labs</a:t>
                      </a:r>
                      <a:endParaRPr lang="en-CA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1315667205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0DD55DC-5DD2-6500-EE86-BE43CBD327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8940955"/>
              </p:ext>
            </p:extLst>
          </p:nvPr>
        </p:nvGraphicFramePr>
        <p:xfrm>
          <a:off x="731624" y="2730782"/>
          <a:ext cx="6661150" cy="66294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661150">
                  <a:extLst>
                    <a:ext uri="{9D8B030D-6E8A-4147-A177-3AD203B41FA5}">
                      <a16:colId xmlns:a16="http://schemas.microsoft.com/office/drawing/2014/main" val="278182555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CA" sz="1200" kern="100" dirty="0">
                          <a:effectLst/>
                        </a:rPr>
                        <a:t>Thursday Sep 5, 5-9pm: Cohort Dinner Social with Alumni Talk, Riya Eliza </a:t>
                      </a:r>
                      <a:r>
                        <a:rPr lang="en-CA" sz="1200" kern="100" dirty="0" err="1">
                          <a:effectLst/>
                        </a:rPr>
                        <a:t>Shaju</a:t>
                      </a:r>
                      <a:r>
                        <a:rPr lang="en-CA" sz="1200" kern="100" dirty="0">
                          <a:effectLst/>
                        </a:rPr>
                        <a:t> (Class of 2024)</a:t>
                      </a:r>
                    </a:p>
                    <a:p>
                      <a:r>
                        <a:rPr lang="en-CA" sz="1200" kern="100" dirty="0">
                          <a:effectLst/>
                        </a:rPr>
                        <a:t>Location: </a:t>
                      </a:r>
                      <a:r>
                        <a:rPr lang="en-CA" sz="1200" u="sng" kern="100" dirty="0">
                          <a:effectLst/>
                          <a:hlinkClick r:id="rId3"/>
                        </a:rPr>
                        <a:t>Jack Poole Hall</a:t>
                      </a:r>
                      <a:r>
                        <a:rPr lang="en-CA" sz="1200" kern="100" dirty="0">
                          <a:effectLst/>
                        </a:rPr>
                        <a:t>, 2</a:t>
                      </a:r>
                      <a:r>
                        <a:rPr lang="en-CA" sz="1200" kern="100" baseline="30000" dirty="0">
                          <a:effectLst/>
                        </a:rPr>
                        <a:t>nd</a:t>
                      </a:r>
                      <a:r>
                        <a:rPr lang="en-CA" sz="1200" kern="100" dirty="0">
                          <a:effectLst/>
                        </a:rPr>
                        <a:t> Floor, Robert H. Lee Alumni Centre, 6163 University Blvd.</a:t>
                      </a:r>
                      <a:endParaRPr lang="en-CA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192062024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2653ABE2-26AF-4D96-3C91-42004FBEFF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0661784"/>
              </p:ext>
            </p:extLst>
          </p:nvPr>
        </p:nvGraphicFramePr>
        <p:xfrm>
          <a:off x="731624" y="2042520"/>
          <a:ext cx="6661150" cy="48006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661150">
                  <a:extLst>
                    <a:ext uri="{9D8B030D-6E8A-4147-A177-3AD203B41FA5}">
                      <a16:colId xmlns:a16="http://schemas.microsoft.com/office/drawing/2014/main" val="282405701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CA" sz="1200" kern="100" dirty="0">
                          <a:effectLst/>
                        </a:rPr>
                        <a:t>Friday Sep 13, 1:30-3:30pm: Equity, Diversity and Inclusion Workshop</a:t>
                      </a:r>
                    </a:p>
                    <a:p>
                      <a:r>
                        <a:rPr lang="en-CA" sz="1200" kern="100" dirty="0">
                          <a:effectLst/>
                        </a:rPr>
                        <a:t>Location (various rooms, Henry Angus Building)</a:t>
                      </a:r>
                      <a:endParaRPr lang="en-CA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1720756885"/>
                  </a:ext>
                </a:extLst>
              </a:tr>
            </a:tbl>
          </a:graphicData>
        </a:graphic>
      </p:graphicFrame>
      <p:sp>
        <p:nvSpPr>
          <p:cNvPr id="8" name="Rectangle 1">
            <a:hlinkClick r:id="rId3"/>
            <a:extLst>
              <a:ext uri="{FF2B5EF4-FFF2-40B4-BE49-F238E27FC236}">
                <a16:creationId xmlns:a16="http://schemas.microsoft.com/office/drawing/2014/main" id="{E57D0B14-432E-D69F-A4FF-FF742E0CF8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1624" y="2146483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0387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C1384-9118-3D4B-8B38-0D1CCA49A8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536" y="850840"/>
            <a:ext cx="5562317" cy="259228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2400" spc="100" dirty="0">
                <a:ea typeface="ＭＳ Ｐゴシック" charset="-128"/>
              </a:rPr>
              <a:t>Agenda today</a:t>
            </a:r>
            <a:br>
              <a:rPr lang="en-US" sz="4800" spc="100" dirty="0">
                <a:ea typeface="ＭＳ Ｐゴシック" charset="-128"/>
              </a:rPr>
            </a:br>
            <a:r>
              <a:rPr lang="en-US" sz="1400" spc="100" dirty="0">
                <a:ea typeface="ＭＳ Ｐゴシック" charset="-128"/>
              </a:rPr>
              <a:t>- Welcoming remarks and introductions</a:t>
            </a:r>
            <a:br>
              <a:rPr lang="en-US" sz="1400" spc="100" dirty="0">
                <a:ea typeface="ＭＳ Ｐゴシック" charset="-128"/>
              </a:rPr>
            </a:br>
            <a:r>
              <a:rPr lang="en-US" sz="1400" spc="100" dirty="0">
                <a:ea typeface="ＭＳ Ｐゴシック" charset="-128"/>
              </a:rPr>
              <a:t>- Stats and Orientations Overview</a:t>
            </a:r>
            <a:br>
              <a:rPr lang="en-US" sz="1400" spc="100" dirty="0">
                <a:ea typeface="ＭＳ Ｐゴシック" charset="-128"/>
              </a:rPr>
            </a:br>
            <a:r>
              <a:rPr lang="en-US" sz="1400" spc="100" dirty="0">
                <a:ea typeface="ＭＳ Ｐゴシック" charset="-128"/>
              </a:rPr>
              <a:t>- “Learning How to Learn”</a:t>
            </a:r>
            <a:br>
              <a:rPr lang="en-US" sz="1400" spc="100" dirty="0">
                <a:ea typeface="ＭＳ Ｐゴシック" charset="-128"/>
              </a:rPr>
            </a:br>
            <a:r>
              <a:rPr lang="en-US" sz="1400" spc="100" dirty="0">
                <a:ea typeface="ＭＳ Ｐゴシック" charset="-128"/>
              </a:rPr>
              <a:t>- Lunch</a:t>
            </a:r>
            <a:br>
              <a:rPr lang="en-US" sz="1400" spc="100" dirty="0">
                <a:ea typeface="ＭＳ Ｐゴシック" charset="-128"/>
              </a:rPr>
            </a:br>
            <a:r>
              <a:rPr lang="en-US" sz="1400" spc="100" dirty="0">
                <a:ea typeface="ＭＳ Ｐゴシック" charset="-128"/>
              </a:rPr>
              <a:t>- Meet your Faculty Section Chair</a:t>
            </a:r>
            <a:br>
              <a:rPr lang="en-US" sz="1400" spc="100" dirty="0">
                <a:ea typeface="ＭＳ Ｐゴシック" charset="-128"/>
              </a:rPr>
            </a:br>
            <a:r>
              <a:rPr lang="en-US" sz="1400" spc="100" dirty="0">
                <a:ea typeface="ＭＳ Ｐゴシック" charset="-128"/>
              </a:rPr>
              <a:t>- Program Outline/”The Growth Mindset”</a:t>
            </a:r>
            <a:br>
              <a:rPr lang="en-US" sz="1400" spc="100" dirty="0">
                <a:ea typeface="ＭＳ Ｐゴシック" charset="-128"/>
              </a:rPr>
            </a:br>
            <a:r>
              <a:rPr lang="en-US" sz="1400" spc="100" dirty="0">
                <a:ea typeface="ＭＳ Ｐゴシック" charset="-128"/>
              </a:rPr>
              <a:t>- Installation Helpdesk</a:t>
            </a:r>
            <a:endParaRPr lang="en-US" sz="14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ext Placeholder 6">
            <a:extLst>
              <a:ext uri="{FF2B5EF4-FFF2-40B4-BE49-F238E27FC236}">
                <a16:creationId xmlns:a16="http://schemas.microsoft.com/office/drawing/2014/main" id="{E1DFEB02-0C22-C64D-9FB6-20B009A70AB5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>
          <a:xfrm>
            <a:off x="381834" y="620688"/>
            <a:ext cx="7661438" cy="1008112"/>
          </a:xfrm>
        </p:spPr>
        <p:txBody>
          <a:bodyPr/>
          <a:lstStyle/>
          <a:p>
            <a:pPr>
              <a:spcBef>
                <a:spcPct val="0"/>
              </a:spcBef>
              <a:defRPr/>
            </a:pPr>
            <a:endParaRPr lang="en-US" altLang="x-none" sz="1600" dirty="0">
              <a:latin typeface="Arial" charset="0"/>
              <a:ea typeface="MS PGothic" charset="-128"/>
            </a:endParaRPr>
          </a:p>
          <a:p>
            <a:pPr>
              <a:spcBef>
                <a:spcPct val="0"/>
              </a:spcBef>
              <a:defRPr/>
            </a:pPr>
            <a:endParaRPr lang="en-US" altLang="x-none" sz="1600" dirty="0">
              <a:latin typeface="Arial" charset="0"/>
              <a:ea typeface="MS PGothic" charset="-128"/>
            </a:endParaRPr>
          </a:p>
          <a:p>
            <a:endParaRPr lang="en-CA" alt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E63C507-D43E-674E-AE80-7B9BC1499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2330" y="220524"/>
            <a:ext cx="7661438" cy="623332"/>
          </a:xfrm>
        </p:spPr>
        <p:txBody>
          <a:bodyPr/>
          <a:lstStyle/>
          <a:p>
            <a:r>
              <a:rPr lang="en-CA" dirty="0">
                <a:solidFill>
                  <a:srgbClr val="0077C8"/>
                </a:solidFill>
              </a:rPr>
              <a:t>MDS CL ONLY </a:t>
            </a:r>
            <a:br>
              <a:rPr lang="en-CA" dirty="0">
                <a:solidFill>
                  <a:srgbClr val="0077C8"/>
                </a:solidFill>
              </a:rPr>
            </a:b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9B5C46E-E105-8830-3487-A9C4ACC483D0}"/>
              </a:ext>
            </a:extLst>
          </p:cNvPr>
          <p:cNvSpPr txBox="1"/>
          <p:nvPr/>
        </p:nvSpPr>
        <p:spPr>
          <a:xfrm>
            <a:off x="381338" y="680415"/>
            <a:ext cx="7430526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Tomorrow, Thursday, August 29</a:t>
            </a:r>
            <a:r>
              <a:rPr lang="en-US" sz="1400" baseline="30000" dirty="0"/>
              <a:t>th</a:t>
            </a:r>
            <a:r>
              <a:rPr lang="en-US" sz="1400" dirty="0"/>
              <a:t> </a:t>
            </a:r>
          </a:p>
          <a:p>
            <a:r>
              <a:rPr lang="en-US" sz="1400" dirty="0"/>
              <a:t>The GSS Loft, The Student NEST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B014E9-6959-9F80-75AB-DF05FB1A57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600" y="1244020"/>
            <a:ext cx="5921407" cy="4038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5824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ext Placeholder 6">
            <a:extLst>
              <a:ext uri="{FF2B5EF4-FFF2-40B4-BE49-F238E27FC236}">
                <a16:creationId xmlns:a16="http://schemas.microsoft.com/office/drawing/2014/main" id="{E1DFEB02-0C22-C64D-9FB6-20B009A70AB5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>
          <a:xfrm>
            <a:off x="381834" y="620688"/>
            <a:ext cx="7661438" cy="1008112"/>
          </a:xfrm>
        </p:spPr>
        <p:txBody>
          <a:bodyPr/>
          <a:lstStyle/>
          <a:p>
            <a:pPr>
              <a:spcBef>
                <a:spcPct val="0"/>
              </a:spcBef>
              <a:defRPr/>
            </a:pPr>
            <a:endParaRPr lang="en-US" altLang="x-none" sz="1600" dirty="0">
              <a:latin typeface="Arial" charset="0"/>
              <a:ea typeface="MS PGothic" charset="-128"/>
            </a:endParaRPr>
          </a:p>
          <a:p>
            <a:pPr>
              <a:spcBef>
                <a:spcPct val="0"/>
              </a:spcBef>
              <a:defRPr/>
            </a:pPr>
            <a:endParaRPr lang="en-US" altLang="x-none" sz="1600" dirty="0">
              <a:latin typeface="Arial" charset="0"/>
              <a:ea typeface="MS PGothic" charset="-128"/>
            </a:endParaRPr>
          </a:p>
          <a:p>
            <a:endParaRPr lang="en-CA" alt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E63C507-D43E-674E-AE80-7B9BC1499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2330" y="220524"/>
            <a:ext cx="7661438" cy="623332"/>
          </a:xfrm>
        </p:spPr>
        <p:txBody>
          <a:bodyPr/>
          <a:lstStyle/>
          <a:p>
            <a:r>
              <a:rPr lang="en-CA" dirty="0">
                <a:solidFill>
                  <a:srgbClr val="0077C8"/>
                </a:solidFill>
              </a:rPr>
              <a:t>MDS CL ONLY </a:t>
            </a:r>
            <a:br>
              <a:rPr lang="en-CA" dirty="0">
                <a:solidFill>
                  <a:srgbClr val="0077C8"/>
                </a:solidFill>
              </a:rPr>
            </a:b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9B5C46E-E105-8830-3487-A9C4ACC483D0}"/>
              </a:ext>
            </a:extLst>
          </p:cNvPr>
          <p:cNvSpPr txBox="1"/>
          <p:nvPr/>
        </p:nvSpPr>
        <p:spPr>
          <a:xfrm>
            <a:off x="351909" y="1653885"/>
            <a:ext cx="74305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Friday, September 6</a:t>
            </a:r>
            <a:r>
              <a:rPr lang="en-US" sz="1400" baseline="30000" dirty="0"/>
              <a:t>th</a:t>
            </a:r>
            <a:r>
              <a:rPr lang="en-US" sz="1400" dirty="0"/>
              <a:t> </a:t>
            </a:r>
          </a:p>
          <a:p>
            <a:r>
              <a:rPr lang="en-US" sz="1400" dirty="0"/>
              <a:t>Totem Field Studios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352EEAA-555E-079F-F331-A01311A435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523" y="2420888"/>
            <a:ext cx="7085147" cy="2873895"/>
          </a:xfrm>
          <a:prstGeom prst="rect">
            <a:avLst/>
          </a:prstGeom>
        </p:spPr>
      </p:pic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CF17EFCE-639D-6C4D-F800-897A8276F2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1074194"/>
              </p:ext>
            </p:extLst>
          </p:nvPr>
        </p:nvGraphicFramePr>
        <p:xfrm>
          <a:off x="736597" y="1130551"/>
          <a:ext cx="6661150" cy="29718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661150">
                  <a:extLst>
                    <a:ext uri="{9D8B030D-6E8A-4147-A177-3AD203B41FA5}">
                      <a16:colId xmlns:a16="http://schemas.microsoft.com/office/drawing/2014/main" val="3684486793"/>
                    </a:ext>
                  </a:extLst>
                </a:gridCol>
              </a:tblGrid>
              <a:tr h="279688">
                <a:tc>
                  <a:txBody>
                    <a:bodyPr/>
                    <a:lstStyle/>
                    <a:p>
                      <a:r>
                        <a:rPr lang="en-CA" sz="1200" kern="100" dirty="0">
                          <a:effectLst/>
                        </a:rPr>
                        <a:t>Friday Aug 30: First Day of Classes and Labs</a:t>
                      </a:r>
                      <a:endParaRPr lang="en-CA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13156672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413623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55740AE-1DFD-6544-BFE0-5451CE167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100" dirty="0">
                <a:ea typeface="ＭＳ Ｐゴシック" charset="-128"/>
              </a:rPr>
              <a:t>BREAK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B3F4A2-8067-4AE4-ACE4-41A1CA05E90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31421" y="2007524"/>
            <a:ext cx="5430203" cy="1277459"/>
          </a:xfrm>
        </p:spPr>
        <p:txBody>
          <a:bodyPr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386410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55740AE-1DFD-6544-BFE0-5451CE167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100" dirty="0">
                <a:ea typeface="ＭＳ Ｐゴシック" charset="-128"/>
              </a:rPr>
              <a:t>Land Acknowledgement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B3F4A2-8067-4AE4-ACE4-41A1CA05E90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31421" y="2007524"/>
            <a:ext cx="5430203" cy="1277459"/>
          </a:xfrm>
        </p:spPr>
        <p:txBody>
          <a:bodyPr/>
          <a:lstStyle/>
          <a:p>
            <a:r>
              <a:rPr lang="en-CA" dirty="0"/>
              <a:t>I would like to begin by acknowledging that the land on which we gather is the traditional, ancestral, and unceded territory of the xwmə</a:t>
            </a:r>
            <a:r>
              <a:rPr lang="el-GR" dirty="0"/>
              <a:t>θ</a:t>
            </a:r>
            <a:r>
              <a:rPr lang="en-CA" dirty="0"/>
              <a:t>kwəy̓əm (Musqueam) People.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A9D8E0B-AC97-CC41-9502-4ACBC92879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528" y="1332646"/>
            <a:ext cx="5976664" cy="3320490"/>
          </a:xfrm>
        </p:spPr>
        <p:txBody>
          <a:bodyPr/>
          <a:lstStyle/>
          <a:p>
            <a:r>
              <a:rPr lang="en-US" sz="3200" spc="100" dirty="0">
                <a:ea typeface="ＭＳ Ｐゴシック" charset="-128"/>
              </a:rPr>
              <a:t>Welcoming Remarks</a:t>
            </a:r>
            <a:br>
              <a:rPr lang="en-US" sz="3200" spc="100" dirty="0">
                <a:ea typeface="ＭＳ Ｐゴシック" charset="-128"/>
              </a:rPr>
            </a:br>
            <a:r>
              <a:rPr lang="en-US" sz="1800" spc="100" dirty="0">
                <a:ea typeface="ＭＳ Ｐゴシック" charset="-128"/>
              </a:rPr>
              <a:t>Dr. Giuseppe </a:t>
            </a:r>
            <a:r>
              <a:rPr lang="en-US" sz="1800" spc="100" dirty="0" err="1">
                <a:ea typeface="ＭＳ Ｐゴシック" charset="-128"/>
              </a:rPr>
              <a:t>Carenini</a:t>
            </a:r>
            <a:r>
              <a:rPr lang="en-US" sz="1800" spc="100" dirty="0">
                <a:ea typeface="ＭＳ Ｐゴシック" charset="-128"/>
              </a:rPr>
              <a:t>, Director MDS Programs</a:t>
            </a:r>
            <a:br>
              <a:rPr lang="en-US" sz="1800" spc="100" dirty="0">
                <a:ea typeface="ＭＳ Ｐゴシック" charset="-128"/>
              </a:rPr>
            </a:br>
            <a:r>
              <a:rPr lang="en-US" sz="1800" spc="100" dirty="0">
                <a:ea typeface="ＭＳ Ｐゴシック" charset="-128"/>
              </a:rPr>
              <a:t>Dr. Tiffany Timbers, Co-Director, MDS V</a:t>
            </a:r>
            <a:br>
              <a:rPr lang="en-US" sz="1800" spc="100" dirty="0">
                <a:ea typeface="ＭＳ Ｐゴシック" charset="-128"/>
              </a:rPr>
            </a:br>
            <a:r>
              <a:rPr lang="en-US" sz="1800" spc="100" dirty="0">
                <a:ea typeface="ＭＳ Ｐゴシック" charset="-128"/>
              </a:rPr>
              <a:t>Dr. Varada Kolhatkar, Co-Director, MDS V</a:t>
            </a:r>
            <a:br>
              <a:rPr lang="en-US" sz="1800" spc="100" dirty="0">
                <a:ea typeface="ＭＳ Ｐゴシック" charset="-128"/>
              </a:rPr>
            </a:br>
            <a:r>
              <a:rPr lang="en-US" sz="1800" spc="100" dirty="0">
                <a:ea typeface="ＭＳ Ｐゴシック" charset="-128"/>
              </a:rPr>
              <a:t>Dr. Garrett Nicolai, Director, MDS CL</a:t>
            </a:r>
            <a:br>
              <a:rPr lang="en-US" sz="1800" spc="100" dirty="0">
                <a:ea typeface="ＭＳ Ｐゴシック" charset="-128"/>
              </a:rPr>
            </a:b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A9D8E0B-AC97-CC41-9502-4ACBC92879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4" y="1196752"/>
            <a:ext cx="6912768" cy="3384376"/>
          </a:xfrm>
        </p:spPr>
        <p:txBody>
          <a:bodyPr/>
          <a:lstStyle/>
          <a:p>
            <a:r>
              <a:rPr lang="en-US" sz="3200" spc="100" dirty="0">
                <a:ea typeface="ＭＳ Ｐゴシック" charset="-128"/>
              </a:rPr>
              <a:t>Welcoming Remarks</a:t>
            </a:r>
            <a:br>
              <a:rPr lang="en-US" sz="3200" spc="100" dirty="0">
                <a:ea typeface="ＭＳ Ｐゴシック" charset="-128"/>
              </a:rPr>
            </a:br>
            <a:r>
              <a:rPr lang="en-US" sz="3200" spc="100" dirty="0">
                <a:ea typeface="ＭＳ Ｐゴシック" charset="-128"/>
              </a:rPr>
              <a:t>	</a:t>
            </a:r>
            <a:r>
              <a:rPr lang="en-US" sz="1800" spc="100" dirty="0">
                <a:ea typeface="ＭＳ Ｐゴシック" charset="-128"/>
              </a:rPr>
              <a:t>Dr. Anne-Michelle Tessier, Assistant Head </a:t>
            </a:r>
            <a:br>
              <a:rPr lang="en-US" sz="1800" spc="100" dirty="0">
                <a:ea typeface="ＭＳ Ｐゴシック" charset="-128"/>
              </a:rPr>
            </a:br>
            <a:r>
              <a:rPr lang="en-US" sz="1800" spc="100" dirty="0">
                <a:ea typeface="ＭＳ Ｐゴシック" charset="-128"/>
              </a:rPr>
              <a:t>	Linguistics</a:t>
            </a:r>
            <a:br>
              <a:rPr lang="en-US" sz="1800" spc="100" dirty="0">
                <a:ea typeface="ＭＳ Ｐゴシック" charset="-128"/>
              </a:rPr>
            </a:br>
            <a:r>
              <a:rPr lang="en-US" sz="1800" spc="100" dirty="0">
                <a:ea typeface="ＭＳ Ｐゴシック" charset="-128"/>
              </a:rPr>
              <a:t>	Dr. Matias </a:t>
            </a:r>
            <a:r>
              <a:rPr lang="en-US" sz="1800" spc="100" dirty="0" err="1">
                <a:ea typeface="ＭＳ Ｐゴシック" charset="-128"/>
              </a:rPr>
              <a:t>Salibian</a:t>
            </a:r>
            <a:r>
              <a:rPr lang="en-US" sz="1800" spc="100" dirty="0">
                <a:ea typeface="ＭＳ Ｐゴシック" charset="-128"/>
              </a:rPr>
              <a:t>-Barrera, Acting Head 		</a:t>
            </a:r>
            <a:br>
              <a:rPr lang="en-US" sz="1800" spc="100" dirty="0">
                <a:ea typeface="ＭＳ Ｐゴシック" charset="-128"/>
              </a:rPr>
            </a:br>
            <a:r>
              <a:rPr lang="en-US" sz="1800" spc="100" dirty="0">
                <a:ea typeface="ＭＳ Ｐゴシック" charset="-128"/>
              </a:rPr>
              <a:t>	Statistics</a:t>
            </a:r>
            <a:br>
              <a:rPr lang="en-US" sz="1800" spc="100" dirty="0">
                <a:ea typeface="ＭＳ Ｐゴシック" charset="-128"/>
              </a:rPr>
            </a:br>
            <a:r>
              <a:rPr lang="en-US" sz="1800" spc="100" dirty="0">
                <a:ea typeface="ＭＳ Ｐゴシック" charset="-128"/>
              </a:rPr>
              <a:t>	Dr. Margo Selzer, Co-Head </a:t>
            </a:r>
            <a:br>
              <a:rPr lang="en-US" sz="1800" spc="100" dirty="0">
                <a:ea typeface="ＭＳ Ｐゴシック" charset="-128"/>
              </a:rPr>
            </a:br>
            <a:r>
              <a:rPr lang="en-US" sz="1800" spc="100" dirty="0">
                <a:ea typeface="ＭＳ Ｐゴシック" charset="-128"/>
              </a:rPr>
              <a:t>	Computer 	Science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8791851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ext Placeholder 6">
            <a:extLst>
              <a:ext uri="{FF2B5EF4-FFF2-40B4-BE49-F238E27FC236}">
                <a16:creationId xmlns:a16="http://schemas.microsoft.com/office/drawing/2014/main" id="{0596D5AC-3783-294B-9843-E09800269A3E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>
          <a:xfrm>
            <a:off x="438954" y="948444"/>
            <a:ext cx="7661438" cy="5393456"/>
          </a:xfrm>
        </p:spPr>
        <p:txBody>
          <a:bodyPr vert="horz" lIns="0" tIns="0" rIns="0" bIns="0" anchor="t"/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/>
            </a:pPr>
            <a:r>
              <a:rPr lang="en-CA" altLang="x-none" sz="1800" dirty="0">
                <a:latin typeface="Arial"/>
                <a:ea typeface="MS PGothic"/>
              </a:rPr>
              <a:t>Garrett Nicolai, </a:t>
            </a:r>
            <a:r>
              <a:rPr lang="en-US" altLang="en-US" sz="1800" dirty="0">
                <a:ea typeface="MS PGothic"/>
                <a:cs typeface="Arial"/>
              </a:rPr>
              <a:t>Director and Assistant Professor of Teaching</a:t>
            </a:r>
            <a:endParaRPr lang="en-CA" altLang="en-US" sz="1800">
              <a:ea typeface="MS PGothic"/>
              <a:cs typeface="Arial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ea typeface="MS PGothic"/>
                <a:cs typeface="Arial"/>
              </a:rPr>
              <a:t>Kenna McEwan, Program Manager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ea typeface="MS PGothic"/>
                <a:cs typeface="Arial"/>
              </a:rPr>
              <a:t>Adrianne Chang, Graduate Program Assistant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CA" altLang="x-none" sz="1800" dirty="0">
                <a:latin typeface="Arial"/>
                <a:ea typeface="MS PGothic"/>
              </a:rPr>
              <a:t>Sonya Thomlinson, Career Advisor</a:t>
            </a:r>
            <a:endParaRPr lang="en-US" sz="1800" dirty="0">
              <a:latin typeface="Arial"/>
              <a:ea typeface="MS PGothic"/>
              <a:cs typeface="Arial" panose="020B0604020202020204" pitchFamily="34" charset="0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/>
            </a:pPr>
            <a:r>
              <a:rPr lang="en-CA" altLang="x-none" sz="1800" dirty="0">
                <a:latin typeface="Arial"/>
                <a:ea typeface="MS PGothic"/>
              </a:rPr>
              <a:t>Jungyeul Park, Lecturer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/>
            </a:pPr>
            <a:r>
              <a:rPr lang="en-CA" altLang="x-none" sz="1800" dirty="0">
                <a:latin typeface="Arial"/>
                <a:ea typeface="MS PGothic"/>
              </a:rPr>
              <a:t>Jian Zhu, Assistant Professor of Research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/>
            </a:pPr>
            <a:r>
              <a:rPr lang="en-CA" altLang="x-none" sz="1800" dirty="0">
                <a:latin typeface="Arial"/>
                <a:ea typeface="MS PGothic"/>
              </a:rPr>
              <a:t>Scott Mackie, </a:t>
            </a:r>
            <a:r>
              <a:rPr lang="en-US" altLang="en-US" sz="1800" dirty="0">
                <a:ea typeface="MS PGothic"/>
                <a:cs typeface="Arial"/>
              </a:rPr>
              <a:t>Assistant Professor of Research</a:t>
            </a:r>
            <a:endParaRPr lang="en-CA" altLang="en-US" sz="1800">
              <a:ea typeface="MS PGothic"/>
              <a:cs typeface="Arial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/>
            </a:pPr>
            <a:r>
              <a:rPr lang="en-US" sz="1800" dirty="0">
                <a:ea typeface="MS PGothic"/>
                <a:cs typeface="Arial"/>
              </a:rPr>
              <a:t>Muhammad Abdul-Mageed (on Leave), Assistant Professor of Research</a:t>
            </a:r>
          </a:p>
          <a:p>
            <a:pPr>
              <a:lnSpc>
                <a:spcPct val="120000"/>
              </a:lnSpc>
              <a:defRPr/>
            </a:pPr>
            <a:endParaRPr lang="en-US" sz="1600" dirty="0">
              <a:cs typeface="Arial" panose="020B0604020202020204" pitchFamily="34" charset="0"/>
            </a:endParaRPr>
          </a:p>
          <a:p>
            <a:endParaRPr lang="en-CA" altLang="en-US" dirty="0"/>
          </a:p>
          <a:p>
            <a:endParaRPr lang="en-CA" altLang="en-US" dirty="0"/>
          </a:p>
          <a:p>
            <a:endParaRPr lang="en-CA" altLang="en-US" dirty="0"/>
          </a:p>
          <a:p>
            <a:endParaRPr lang="en-CA" alt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ED4D04B-491C-564C-98DC-057793983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0077C8"/>
                </a:solidFill>
              </a:rPr>
              <a:t>Introductions MDS CL Team</a:t>
            </a:r>
            <a:br>
              <a:rPr lang="en-CA" dirty="0">
                <a:solidFill>
                  <a:srgbClr val="0077C8"/>
                </a:solidFill>
              </a:rPr>
            </a:br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ext Placeholder 6">
            <a:extLst>
              <a:ext uri="{FF2B5EF4-FFF2-40B4-BE49-F238E27FC236}">
                <a16:creationId xmlns:a16="http://schemas.microsoft.com/office/drawing/2014/main" id="{0596D5AC-3783-294B-9843-E09800269A3E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>
          <a:xfrm>
            <a:off x="438954" y="847918"/>
            <a:ext cx="7661438" cy="4464496"/>
          </a:xfrm>
        </p:spPr>
        <p:txBody>
          <a:bodyPr vert="horz" lIns="0" tIns="0" rIns="0" bIns="0" anchor="t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cs typeface="Arial" panose="020B0604020202020204" pitchFamily="34" charset="0"/>
              </a:rPr>
              <a:t>Prajeet Bajpai, Post Doctoral Research and Teaching Fellow</a:t>
            </a:r>
            <a:endParaRPr lang="en-US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ea typeface="MS PGothic"/>
                <a:cs typeface="Arial"/>
              </a:rPr>
              <a:t>Katie Burak, Assistant Professor of Teaching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1800" dirty="0">
                <a:ea typeface="MS PGothic"/>
                <a:cs typeface="Arial"/>
              </a:rPr>
              <a:t>Giuseppe </a:t>
            </a:r>
            <a:r>
              <a:rPr lang="en-US" altLang="en-US" sz="1800" err="1">
                <a:ea typeface="MS PGothic"/>
                <a:cs typeface="Arial"/>
              </a:rPr>
              <a:t>Carenini</a:t>
            </a:r>
            <a:r>
              <a:rPr lang="en-US" altLang="en-US" sz="1800" dirty="0">
                <a:ea typeface="MS PGothic"/>
                <a:cs typeface="Arial"/>
              </a:rPr>
              <a:t>, Director, MDS Programs</a:t>
            </a:r>
            <a:endParaRPr lang="en-US" sz="1800" dirty="0">
              <a:ea typeface="MS PGothic"/>
              <a:cs typeface="Arial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cs typeface="Arial" panose="020B0604020202020204" pitchFamily="34" charset="0"/>
              </a:rPr>
              <a:t>Ben Chen, Course Coordinator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cs typeface="Arial" panose="020B0604020202020204" pitchFamily="34" charset="0"/>
              </a:rPr>
              <a:t>Daniel Chen, Lecturer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cs typeface="Arial" panose="020B0604020202020204" pitchFamily="34" charset="0"/>
              </a:rPr>
              <a:t>Jean Caballero, Program Manager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err="1">
                <a:ea typeface="MS PGothic"/>
                <a:cs typeface="Arial"/>
              </a:rPr>
              <a:t>Gittu</a:t>
            </a:r>
            <a:r>
              <a:rPr lang="en-US" sz="1800" dirty="0">
                <a:ea typeface="MS PGothic"/>
                <a:cs typeface="Arial"/>
              </a:rPr>
              <a:t> George, Lecturer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cs typeface="Arial" panose="020B0604020202020204" pitchFamily="34" charset="0"/>
              </a:rPr>
              <a:t>Vanessa Ho, Marketing and Communications Coordinator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cs typeface="Arial" panose="020B0604020202020204" pitchFamily="34" charset="0"/>
              </a:rPr>
              <a:t>Vincent Liu, Post Doctoral Research and Teaching Fellow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ea typeface="MS PGothic"/>
                <a:cs typeface="Arial"/>
              </a:rPr>
              <a:t>Varada Kolhatkar, Co-Director and Assistant Professor of Teaching</a:t>
            </a:r>
          </a:p>
          <a:p>
            <a:endParaRPr lang="en-CA" altLang="en-US" sz="1600" dirty="0"/>
          </a:p>
          <a:p>
            <a:endParaRPr lang="en-CA" alt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ED4D04B-491C-564C-98DC-057793983B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54" y="315868"/>
            <a:ext cx="7661438" cy="808876"/>
          </a:xfrm>
        </p:spPr>
        <p:txBody>
          <a:bodyPr/>
          <a:lstStyle/>
          <a:p>
            <a:r>
              <a:rPr lang="en-CA" dirty="0">
                <a:solidFill>
                  <a:srgbClr val="0077C8"/>
                </a:solidFill>
              </a:rPr>
              <a:t>Introductions MDS V Team</a:t>
            </a:r>
            <a:br>
              <a:rPr lang="en-CA" dirty="0">
                <a:solidFill>
                  <a:srgbClr val="0077C8"/>
                </a:solidFill>
              </a:rPr>
            </a:br>
            <a:br>
              <a:rPr lang="en-CA" dirty="0">
                <a:solidFill>
                  <a:srgbClr val="0077C8"/>
                </a:solidFill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94907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ext Placeholder 6">
            <a:extLst>
              <a:ext uri="{FF2B5EF4-FFF2-40B4-BE49-F238E27FC236}">
                <a16:creationId xmlns:a16="http://schemas.microsoft.com/office/drawing/2014/main" id="{0596D5AC-3783-294B-9843-E09800269A3E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>
          <a:xfrm>
            <a:off x="438954" y="692696"/>
            <a:ext cx="7661438" cy="482453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cs typeface="Arial" panose="020B0604020202020204" pitchFamily="34" charset="0"/>
              </a:rPr>
              <a:t>Milad </a:t>
            </a:r>
            <a:r>
              <a:rPr lang="en-US" sz="1800" dirty="0" err="1">
                <a:cs typeface="Arial" panose="020B0604020202020204" pitchFamily="34" charset="0"/>
              </a:rPr>
              <a:t>Maymay</a:t>
            </a:r>
            <a:r>
              <a:rPr lang="en-US" sz="1800" dirty="0">
                <a:cs typeface="Arial" panose="020B0604020202020204" pitchFamily="34" charset="0"/>
              </a:rPr>
              <a:t>, Director of Program Operations and Student Management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cs typeface="Arial" panose="020B0604020202020204" pitchFamily="34" charset="0"/>
              </a:rPr>
              <a:t>Joel </a:t>
            </a:r>
            <a:r>
              <a:rPr lang="en-US" sz="1800" dirty="0" err="1">
                <a:cs typeface="Arial" panose="020B0604020202020204" pitchFamily="34" charset="0"/>
              </a:rPr>
              <a:t>Ostblom</a:t>
            </a:r>
            <a:r>
              <a:rPr lang="en-US" sz="1800" dirty="0">
                <a:cs typeface="Arial" panose="020B0604020202020204" pitchFamily="34" charset="0"/>
              </a:rPr>
              <a:t>, Assistant Professor of Teaching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cs typeface="Arial" panose="020B0604020202020204" pitchFamily="34" charset="0"/>
              </a:rPr>
              <a:t>Angela Pau, Career Advisor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cs typeface="Arial" panose="020B0604020202020204" pitchFamily="34" charset="0"/>
              </a:rPr>
              <a:t>Hema </a:t>
            </a:r>
            <a:r>
              <a:rPr lang="en-US" sz="1800" dirty="0" err="1">
                <a:cs typeface="Arial" panose="020B0604020202020204" pitchFamily="34" charset="0"/>
              </a:rPr>
              <a:t>Ratnasami</a:t>
            </a:r>
            <a:r>
              <a:rPr lang="en-US" sz="1800" dirty="0">
                <a:cs typeface="Arial" panose="020B0604020202020204" pitchFamily="34" charset="0"/>
              </a:rPr>
              <a:t>, Senior Graduate Program Assistant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cs typeface="Arial" panose="020B0604020202020204" pitchFamily="34" charset="0"/>
              </a:rPr>
              <a:t>Alexi Rodriguez-Arelis, Assistant Professor of Teaching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cs typeface="Arial" panose="020B0604020202020204" pitchFamily="34" charset="0"/>
              </a:rPr>
              <a:t>Andy Tai, Post Doctoral Research and Teaching Fellow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sz="1800" dirty="0">
                <a:cs typeface="Arial" panose="020B0604020202020204" pitchFamily="34" charset="0"/>
              </a:rPr>
              <a:t>Tiffany Timbers Co-Director and Assistant Professor of Teaching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sz="1800" dirty="0">
                <a:cs typeface="Arial" panose="020B0604020202020204" pitchFamily="34" charset="0"/>
              </a:rPr>
              <a:t>Heddy </a:t>
            </a:r>
            <a:r>
              <a:rPr lang="en-US" altLang="en-US" sz="1800" dirty="0" err="1">
                <a:cs typeface="Arial" panose="020B0604020202020204" pitchFamily="34" charset="0"/>
              </a:rPr>
              <a:t>Zarkoob</a:t>
            </a:r>
            <a:r>
              <a:rPr lang="en-US" altLang="en-US" sz="1800" dirty="0">
                <a:cs typeface="Arial" panose="020B0604020202020204" pitchFamily="34" charset="0"/>
              </a:rPr>
              <a:t>, Post Doctoral Research and Teaching Fellow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sz="1800" dirty="0">
                <a:cs typeface="Arial" panose="020B0604020202020204" pitchFamily="34" charset="0"/>
              </a:rPr>
              <a:t>Betty Zhao, Course Coordinator</a:t>
            </a:r>
          </a:p>
          <a:p>
            <a:endParaRPr lang="en-CA" alt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altLang="en-US" sz="1600" dirty="0"/>
              <a:t>Zac </a:t>
            </a:r>
            <a:r>
              <a:rPr lang="en-CA" altLang="en-US" sz="1600" dirty="0" err="1"/>
              <a:t>Warham</a:t>
            </a:r>
            <a:r>
              <a:rPr lang="en-CA" altLang="en-US" sz="1600" dirty="0"/>
              <a:t>, Course Coordinator (starting in September)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altLang="en-US" sz="1600" dirty="0"/>
              <a:t>Ilya (starting in January)</a:t>
            </a:r>
          </a:p>
          <a:p>
            <a:endParaRPr lang="en-CA" alt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ED4D04B-491C-564C-98DC-057793983B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54" y="315868"/>
            <a:ext cx="7661438" cy="808876"/>
          </a:xfrm>
        </p:spPr>
        <p:txBody>
          <a:bodyPr/>
          <a:lstStyle/>
          <a:p>
            <a:r>
              <a:rPr lang="en-CA" dirty="0">
                <a:solidFill>
                  <a:srgbClr val="0077C8"/>
                </a:solidFill>
              </a:rPr>
              <a:t>Introductions MDS V Team</a:t>
            </a:r>
            <a:br>
              <a:rPr lang="en-CA" dirty="0">
                <a:solidFill>
                  <a:srgbClr val="0077C8"/>
                </a:solidFill>
              </a:rPr>
            </a:br>
            <a:br>
              <a:rPr lang="en-CA" dirty="0">
                <a:solidFill>
                  <a:srgbClr val="0077C8"/>
                </a:solidFill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71653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684F714-5710-8043-A064-4642A3C60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187" y="1332646"/>
            <a:ext cx="5438775" cy="1671152"/>
          </a:xfrm>
        </p:spPr>
        <p:txBody>
          <a:bodyPr/>
          <a:lstStyle/>
          <a:p>
            <a:r>
              <a:rPr lang="en-US" dirty="0"/>
              <a:t>MDS History and Statistics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BC Brand 1">
      <a:dk1>
        <a:srgbClr val="002040"/>
      </a:dk1>
      <a:lt1>
        <a:sysClr val="window" lastClr="FFFFFF"/>
      </a:lt1>
      <a:dk2>
        <a:srgbClr val="486B7F"/>
      </a:dk2>
      <a:lt2>
        <a:srgbClr val="EEECE1"/>
      </a:lt2>
      <a:accent1>
        <a:srgbClr val="002040"/>
      </a:accent1>
      <a:accent2>
        <a:srgbClr val="2E526B"/>
      </a:accent2>
      <a:accent3>
        <a:srgbClr val="6A8999"/>
      </a:accent3>
      <a:accent4>
        <a:srgbClr val="A7B9C1"/>
      </a:accent4>
      <a:accent5>
        <a:srgbClr val="BECBD0"/>
      </a:accent5>
      <a:accent6>
        <a:srgbClr val="D0DCDF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7572</TotalTime>
  <Words>1135</Words>
  <Application>Microsoft Office PowerPoint</Application>
  <PresentationFormat>On-screen Show (4:3)</PresentationFormat>
  <Paragraphs>232</Paragraphs>
  <Slides>23</Slides>
  <Notes>22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Office Theme</vt:lpstr>
      <vt:lpstr>Welcome to MDS! Orientation 2024</vt:lpstr>
      <vt:lpstr>Agenda today - Welcoming remarks and introductions - Stats and Orientations Overview - “Learning How to Learn” - Lunch - Meet your Faculty Section Chair - Program Outline/”The Growth Mindset” - Installation Helpdesk</vt:lpstr>
      <vt:lpstr>Land Acknowledgement</vt:lpstr>
      <vt:lpstr>Welcoming Remarks Dr. Giuseppe Carenini, Director MDS Programs Dr. Tiffany Timbers, Co-Director, MDS V Dr. Varada Kolhatkar, Co-Director, MDS V Dr. Garrett Nicolai, Director, MDS CL </vt:lpstr>
      <vt:lpstr>Welcoming Remarks  Dr. Anne-Michelle Tessier, Assistant Head   Linguistics  Dr. Matias Salibian-Barrera, Acting Head     Statistics  Dr. Margo Selzer, Co-Head   Computer  Science</vt:lpstr>
      <vt:lpstr>Introductions MDS CL Team </vt:lpstr>
      <vt:lpstr>Introductions MDS V Team  </vt:lpstr>
      <vt:lpstr>Introductions MDS V Team  </vt:lpstr>
      <vt:lpstr>MDS History and Statistics</vt:lpstr>
      <vt:lpstr>MDS History </vt:lpstr>
      <vt:lpstr>MDS Diversity </vt:lpstr>
      <vt:lpstr>MDS Diversity (MDS V + MDS CL) </vt:lpstr>
      <vt:lpstr>MDS Diversity (MDS V + MDS CL) </vt:lpstr>
      <vt:lpstr>MDS Alumni </vt:lpstr>
      <vt:lpstr>Orientation Overview</vt:lpstr>
      <vt:lpstr>MDS V and MDS CL </vt:lpstr>
      <vt:lpstr>MDS V and MDS CL </vt:lpstr>
      <vt:lpstr>MDS V ONLY </vt:lpstr>
      <vt:lpstr>MDS V ONLY </vt:lpstr>
      <vt:lpstr>MDS CL ONLY  </vt:lpstr>
      <vt:lpstr>MDS CL ONLY  </vt:lpstr>
      <vt:lpstr>BREAK</vt:lpstr>
      <vt:lpstr>PowerPoint Presentation</vt:lpstr>
    </vt:vector>
  </TitlesOfParts>
  <Manager/>
  <Company>UBC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UBC Powerpoint template (image)</dc:title>
  <dc:subject/>
  <dc:creator>Vanessa Ho</dc:creator>
  <cp:keywords/>
  <dc:description/>
  <cp:lastModifiedBy>McEwan, Kenna</cp:lastModifiedBy>
  <cp:revision>342</cp:revision>
  <cp:lastPrinted>2021-07-23T18:52:26Z</cp:lastPrinted>
  <dcterms:created xsi:type="dcterms:W3CDTF">2010-06-15T20:07:28Z</dcterms:created>
  <dcterms:modified xsi:type="dcterms:W3CDTF">2024-08-27T16:13:10Z</dcterms:modified>
  <cp:category/>
</cp:coreProperties>
</file>

<file path=docProps/thumbnail.jpeg>
</file>